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1"/>
  </p:notesMasterIdLst>
  <p:handoutMasterIdLst>
    <p:handoutMasterId r:id="rId12"/>
  </p:handoutMasterIdLst>
  <p:sldIdLst>
    <p:sldId id="273" r:id="rId5"/>
    <p:sldId id="2147197281" r:id="rId6"/>
    <p:sldId id="2147197378" r:id="rId7"/>
    <p:sldId id="419" r:id="rId8"/>
    <p:sldId id="422" r:id="rId9"/>
    <p:sldId id="2147197277"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5C5A789-F1F8-D600-B4C7-D12F3288752B}" name="Michaela Schneider" initials="MS" userId="S::mschneider@fyffes.com::6fb53196-b045-43da-b5e8-b1bbe79f61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DAA"/>
    <a:srgbClr val="314EA3"/>
    <a:srgbClr val="E65C3B"/>
    <a:srgbClr val="005BAA"/>
    <a:srgbClr val="FFD100"/>
    <a:srgbClr val="B5D334"/>
    <a:srgbClr val="6EAE40"/>
    <a:srgbClr val="F98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8A5F6-19B1-4841-81F6-7568AF6BF148}" v="23" dt="2026-06-24T15:54:34.642"/>
    <p1510:client id="{5D150230-D5EB-47BB-B47C-A8CA6AE712D9}" v="13" dt="2026-06-25T13:52:03.247"/>
    <p1510:client id="{854BE842-0B3E-4801-8FF1-94E7F032A0B5}" v="1" dt="2026-06-25T14:31:30.041"/>
    <p1510:client id="{98E19D89-8546-4E20-B5A6-6F4DFF047F9D}" v="25" dt="2026-06-25T11:43:26.718"/>
    <p1510:client id="{A3FF1839-4A92-2586-4D95-08E011EEC962}" v="2" dt="2026-06-25T14:41:0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CB032DE-7BCD-C35F-5A92-3C0CC783B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19AF0C45-3DF7-8564-EB03-390A712E6E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58FF11-680E-47A6-B084-38CE7E6C4BEF}" type="datetimeFigureOut">
              <a:rPr lang="es-AR" smtClean="0"/>
              <a:t>25/6/2026</a:t>
            </a:fld>
            <a:endParaRPr lang="es-AR"/>
          </a:p>
        </p:txBody>
      </p:sp>
      <p:sp>
        <p:nvSpPr>
          <p:cNvPr id="4" name="Marcador de pie de página 3">
            <a:extLst>
              <a:ext uri="{FF2B5EF4-FFF2-40B4-BE49-F238E27FC236}">
                <a16:creationId xmlns:a16="http://schemas.microsoft.com/office/drawing/2014/main" id="{6D7CA478-A342-23BC-737F-BD85138200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C324CDA0-EBC7-D467-3E2E-24B8C4BF89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D9F91E-E359-4C95-B836-44E61E8AB638}" type="slidenum">
              <a:rPr lang="es-AR" smtClean="0"/>
              <a:t>‹#›</a:t>
            </a:fld>
            <a:endParaRPr lang="es-AR"/>
          </a:p>
        </p:txBody>
      </p:sp>
    </p:spTree>
    <p:extLst>
      <p:ext uri="{BB962C8B-B14F-4D97-AF65-F5344CB8AC3E}">
        <p14:creationId xmlns:p14="http://schemas.microsoft.com/office/powerpoint/2010/main" val="2242337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C06FB-B37B-47A2-B061-D07DAE87A0AA}" type="datetimeFigureOut">
              <a:rPr lang="en-GB" smtClean="0"/>
              <a:t>25/06/2026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868D6-C7C5-4D4A-80B9-19E544FA8F55}" type="slidenum">
              <a:rPr lang="en-GB" smtClean="0"/>
              <a:t>‹#›</a:t>
            </a:fld>
            <a:endParaRPr lang="en-GB"/>
          </a:p>
        </p:txBody>
      </p:sp>
    </p:spTree>
    <p:extLst>
      <p:ext uri="{BB962C8B-B14F-4D97-AF65-F5344CB8AC3E}">
        <p14:creationId xmlns:p14="http://schemas.microsoft.com/office/powerpoint/2010/main" val="35850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FEA8B-5EA1-3067-F091-39F30EEAA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FCD31-7D88-E931-2240-FC48E09CA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DA774-0579-80E7-AE76-A88C0493AA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Explainer: </a:t>
            </a:r>
            <a:r>
              <a:rPr lang="en-GB" sz="1200" kern="1200">
                <a:solidFill>
                  <a:schemeClr val="tx1"/>
                </a:solidFill>
                <a:effectLst/>
                <a:latin typeface="+mn-lt"/>
                <a:ea typeface="+mn-ea"/>
                <a:cs typeface="+mn-cs"/>
              </a:rPr>
              <a:t>In Panama, banana workers at Chiquita plantations in Bocas del Toro province went on strike in late April over pension reforms, leading to mass layoffs and significant economic disruption. The strike, which involved road blockades and protests, ended after negotiations resulted in an agreement to restore workers' pension benefits.   </a:t>
            </a:r>
            <a:r>
              <a:rPr lang="en-GB"/>
              <a:t>While the protests associated with </a:t>
            </a:r>
            <a:r>
              <a:rPr lang="en-US"/>
              <a:t>pension reforms may have</a:t>
            </a:r>
            <a:r>
              <a:rPr lang="en-GB"/>
              <a:t> ended, the impasse between SITRAIBANA, banana labourer union,  and Chiquita continues.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Good to know: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a:effectLst/>
                <a:highlight>
                  <a:srgbClr val="FFFF00"/>
                </a:highlight>
                <a:latin typeface="Calibri" panose="020F0502020204030204" pitchFamily="34" charset="0"/>
                <a:ea typeface="Times New Roman" panose="02020603050405020304" pitchFamily="18" charset="0"/>
              </a:rPr>
              <a:t>Although it is unlikely that CQB will back into Panama, it would take eight months to restart harvesting, however, it will be a gradual process since you cannot have the full 6,000 hectares up and running at once.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a:t>Fruit is currently ripening on the plants in the field. For a restart, the farms need to chop it all down and manage the new </a:t>
            </a:r>
            <a:r>
              <a:rPr lang="en-GB" err="1"/>
              <a:t>daugthers</a:t>
            </a:r>
            <a:endParaRPr lang="en-GB"/>
          </a:p>
        </p:txBody>
      </p:sp>
      <p:sp>
        <p:nvSpPr>
          <p:cNvPr id="4" name="Slide Number Placeholder 3">
            <a:extLst>
              <a:ext uri="{FF2B5EF4-FFF2-40B4-BE49-F238E27FC236}">
                <a16:creationId xmlns:a16="http://schemas.microsoft.com/office/drawing/2014/main" id="{D752198B-8B1B-0FC6-ACC2-624EF28770F9}"/>
              </a:ext>
            </a:extLst>
          </p:cNvPr>
          <p:cNvSpPr>
            <a:spLocks noGrp="1"/>
          </p:cNvSpPr>
          <p:nvPr>
            <p:ph type="sldNum" sz="quarter" idx="5"/>
          </p:nvPr>
        </p:nvSpPr>
        <p:spPr/>
        <p:txBody>
          <a:bodyPr/>
          <a:lstStyle/>
          <a:p>
            <a:fld id="{AD9C3AEE-1B97-46EE-8052-E9F156811C06}" type="slidenum">
              <a:rPr lang="en-US" smtClean="0"/>
              <a:t>4</a:t>
            </a:fld>
            <a:endParaRPr lang="en-US"/>
          </a:p>
        </p:txBody>
      </p:sp>
    </p:spTree>
    <p:extLst>
      <p:ext uri="{BB962C8B-B14F-4D97-AF65-F5344CB8AC3E}">
        <p14:creationId xmlns:p14="http://schemas.microsoft.com/office/powerpoint/2010/main" val="79825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72F1-292B-009B-3C03-D1401BDFA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2A9AA-4866-9FB5-D6DE-37EDD0F22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B67AB-8E09-169B-2F68-B0DE1A596A2B}"/>
              </a:ext>
            </a:extLst>
          </p:cNvPr>
          <p:cNvSpPr>
            <a:spLocks noGrp="1"/>
          </p:cNvSpPr>
          <p:nvPr>
            <p:ph type="body" idx="1"/>
          </p:nvPr>
        </p:nvSpPr>
        <p:spPr/>
        <p:txBody>
          <a:bodyPr/>
          <a:lstStyle/>
          <a:p>
            <a:r>
              <a:rPr lang="en-GB"/>
              <a:t>Explainer: </a:t>
            </a:r>
            <a:r>
              <a:rPr lang="en-US" sz="1200" kern="1200">
                <a:solidFill>
                  <a:schemeClr val="tx1"/>
                </a:solidFill>
                <a:effectLst/>
                <a:latin typeface="+mn-lt"/>
                <a:ea typeface="+mn-ea"/>
                <a:cs typeface="+mn-cs"/>
              </a:rPr>
              <a:t>A recent surge in violent crime, including homicides, armed robberies, kidnappings, and extortion has made Ecuador a very difficult and expensive place to do business. Expectations are the current crime rates will continue through the middle of President Daniel Noboa’s current term. Crime is pushing operational and fruit costs upwards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Good to know:</a:t>
            </a:r>
          </a:p>
          <a:p>
            <a:pPr marL="285750" indent="-285750">
              <a:buFontTx/>
              <a:buChar char="-"/>
            </a:pPr>
            <a:r>
              <a:rPr lang="en-GB" sz="1800">
                <a:effectLst/>
                <a:highlight>
                  <a:srgbClr val="FFFF00"/>
                </a:highlight>
                <a:latin typeface="Calibri" panose="020F0502020204030204" pitchFamily="34" charset="0"/>
                <a:ea typeface="Aptos" panose="020B0004020202020204" pitchFamily="34" charset="0"/>
              </a:rPr>
              <a:t>Increasing number of quality issue with fruit from Ecuador due to double handling at the port due to narcotics inspections.</a:t>
            </a:r>
          </a:p>
          <a:p>
            <a:pPr marL="285750" indent="-285750">
              <a:buFontTx/>
              <a:buChar char="-"/>
            </a:pPr>
            <a:r>
              <a:rPr lang="en-GB" sz="1800">
                <a:effectLst/>
                <a:highlight>
                  <a:srgbClr val="FFFF00"/>
                </a:highlight>
                <a:latin typeface="Calibri" panose="020F0502020204030204" pitchFamily="34" charset="0"/>
                <a:ea typeface="Aptos" panose="020B0004020202020204" pitchFamily="34" charset="0"/>
                <a:cs typeface="Aptos" panose="020B0004020202020204" pitchFamily="34" charset="0"/>
              </a:rPr>
              <a:t>H</a:t>
            </a:r>
            <a:r>
              <a:rPr lang="en-GB" sz="1800">
                <a:effectLst/>
                <a:latin typeface="Calibri" panose="020F0502020204030204" pitchFamily="34" charset="0"/>
                <a:ea typeface="Aptos" panose="020B0004020202020204" pitchFamily="34" charset="0"/>
                <a:cs typeface="Aptos" panose="020B0004020202020204" pitchFamily="34" charset="0"/>
              </a:rPr>
              <a:t>igher fruit costs in % </a:t>
            </a:r>
            <a:r>
              <a:rPr lang="en-GB" sz="1800">
                <a:effectLst/>
                <a:highlight>
                  <a:srgbClr val="FFFF00"/>
                </a:highlight>
                <a:latin typeface="Calibri" panose="020F0502020204030204" pitchFamily="34" charset="0"/>
                <a:ea typeface="Aptos" panose="020B0004020202020204" pitchFamily="34" charset="0"/>
                <a:cs typeface="Aptos" panose="020B0004020202020204" pitchFamily="34" charset="0"/>
              </a:rPr>
              <a:t>container inspection is worth 0.14 USD/ box but many containers have a second inspection which doubles this cost, nearly half of the cargo takes a second inspection. This is why we talk about 0.21 USD/box.</a:t>
            </a:r>
          </a:p>
          <a:p>
            <a:pPr marL="0" indent="0">
              <a:buFontTx/>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marL="171450" indent="-171450">
              <a:buFontTx/>
              <a:buChar char="-"/>
            </a:pPr>
            <a:endParaRPr lang="en-GB"/>
          </a:p>
        </p:txBody>
      </p:sp>
      <p:sp>
        <p:nvSpPr>
          <p:cNvPr id="4" name="Slide Number Placeholder 3">
            <a:extLst>
              <a:ext uri="{FF2B5EF4-FFF2-40B4-BE49-F238E27FC236}">
                <a16:creationId xmlns:a16="http://schemas.microsoft.com/office/drawing/2014/main" id="{9753704C-4DF7-ACD0-249B-998E7D37B0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C3AEE-1B97-46EE-8052-E9F156811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25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ANANA LEAF">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D23C3C-CF72-4EBD-BFB7-69927DED4A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838200" y="2627453"/>
            <a:ext cx="6743218" cy="2819189"/>
          </a:xfrm>
          <a:prstGeom prst="rect">
            <a:avLst/>
          </a:prstGeom>
        </p:spPr>
        <p:txBody>
          <a:bodyPr anchor="t"/>
          <a:lstStyle>
            <a:lvl1pPr algn="l">
              <a:defRPr sz="6000" spc="-150">
                <a:solidFill>
                  <a:schemeClr val="bg1"/>
                </a:solidFill>
                <a:effectLst>
                  <a:outerShdw blurRad="38100" dist="38100" dir="2700000" algn="tl">
                    <a:srgbClr val="000000">
                      <a:alpha val="43137"/>
                    </a:srgbClr>
                  </a:outerShdw>
                </a:effectLst>
                <a:latin typeface="Brown" pitchFamily="2" charset="77"/>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B974DC7-55CA-134B-B917-684465259A9A}"/>
              </a:ext>
            </a:extLst>
          </p:cNvPr>
          <p:cNvSpPr>
            <a:spLocks noGrp="1"/>
          </p:cNvSpPr>
          <p:nvPr>
            <p:ph type="dt" sz="half" idx="10"/>
          </p:nvPr>
        </p:nvSpPr>
        <p:spPr>
          <a:xfrm>
            <a:off x="838200" y="6275388"/>
            <a:ext cx="2743200" cy="365125"/>
          </a:xfrm>
          <a:prstGeom prst="rect">
            <a:avLst/>
          </a:prstGeom>
        </p:spPr>
        <p:txBody>
          <a:bodyPr/>
          <a:lstStyle>
            <a:lvl1pPr eaLnBrk="1" fontAlgn="auto" hangingPunct="1">
              <a:spcBef>
                <a:spcPts val="0"/>
              </a:spcBef>
              <a:spcAft>
                <a:spcPts val="0"/>
              </a:spcAft>
              <a:defRPr sz="1800" dirty="0">
                <a:solidFill>
                  <a:schemeClr val="bg1"/>
                </a:solidFill>
                <a:effectLst>
                  <a:outerShdw blurRad="38100" dist="38100" dir="2700000" algn="tl">
                    <a:srgbClr val="000000">
                      <a:alpha val="43137"/>
                    </a:srgbClr>
                  </a:outerShdw>
                </a:effectLst>
                <a:latin typeface="+mn-lt"/>
              </a:defRPr>
            </a:lvl1pPr>
          </a:lstStyle>
          <a:p>
            <a:pPr>
              <a:defRPr/>
            </a:pPr>
            <a:fld id="{68F1423F-2068-4440-AE0B-1DE3E208C983}" type="datetime3">
              <a:rPr lang="en-US" smtClean="0"/>
              <a:pPr>
                <a:defRPr/>
              </a:pPr>
              <a:t>25 June 2026</a:t>
            </a:fld>
            <a:endParaRPr lang="en-US"/>
          </a:p>
        </p:txBody>
      </p:sp>
      <p:pic>
        <p:nvPicPr>
          <p:cNvPr id="7" name="Picture 6" descr="Logo&#10;&#10;Description generated with very high confidence">
            <a:extLst>
              <a:ext uri="{FF2B5EF4-FFF2-40B4-BE49-F238E27FC236}">
                <a16:creationId xmlns:a16="http://schemas.microsoft.com/office/drawing/2014/main" id="{4464A888-49B6-40B9-81BA-A816591BBA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337544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text (standar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03401"/>
            <a:ext cx="10515599" cy="4373562"/>
          </a:xfrm>
          <a:prstGeom prst="rect">
            <a:avLst/>
          </a:prstGeom>
        </p:spPr>
        <p:txBody>
          <a:bodyPr lIns="0" tIns="0" rIns="0" bIns="0"/>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p:cNvSpPr>
            <a:spLocks noGrp="1"/>
          </p:cNvSpPr>
          <p:nvPr>
            <p:ph type="title"/>
          </p:nvPr>
        </p:nvSpPr>
        <p:spPr>
          <a:xfrm>
            <a:off x="257174" y="224746"/>
            <a:ext cx="9636126" cy="737279"/>
          </a:xfrm>
          <a:prstGeom prst="rect">
            <a:avLst/>
          </a:prstGeom>
        </p:spPr>
        <p:txBody>
          <a:bodyPr lIns="0" tIns="0" rIns="0" bIns="0" anchor="t"/>
          <a:lstStyle>
            <a:lvl1pPr>
              <a:lnSpc>
                <a:spcPts val="4400"/>
              </a:lnSpc>
              <a:defRPr sz="36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9296400" y="6356435"/>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8338" y="704959"/>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179299"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171450"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generated with very high confidence">
            <a:extLst>
              <a:ext uri="{FF2B5EF4-FFF2-40B4-BE49-F238E27FC236}">
                <a16:creationId xmlns:a16="http://schemas.microsoft.com/office/drawing/2014/main" id="{37BB07C8-4524-4D32-830C-C042C05C76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8838" y="145155"/>
            <a:ext cx="724182" cy="535882"/>
          </a:xfrm>
          <a:prstGeom prst="rect">
            <a:avLst/>
          </a:prstGeom>
        </p:spPr>
      </p:pic>
    </p:spTree>
    <p:extLst>
      <p:ext uri="{BB962C8B-B14F-4D97-AF65-F5344CB8AC3E}">
        <p14:creationId xmlns:p14="http://schemas.microsoft.com/office/powerpoint/2010/main" val="246052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Header &amp; text (standar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46C94C6-E673-4A2F-8EF8-977837938D19}"/>
              </a:ext>
            </a:extLst>
          </p:cNvPr>
          <p:cNvSpPr>
            <a:spLocks noGrp="1"/>
          </p:cNvSpPr>
          <p:nvPr>
            <p:ph type="body" sz="quarter" idx="15"/>
          </p:nvPr>
        </p:nvSpPr>
        <p:spPr>
          <a:xfrm>
            <a:off x="828674" y="1771650"/>
            <a:ext cx="5091112" cy="4394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828674" y="405721"/>
            <a:ext cx="9636126" cy="737279"/>
          </a:xfrm>
          <a:prstGeom prst="rect">
            <a:avLst/>
          </a:prstGeom>
        </p:spPr>
        <p:txBody>
          <a:bodyPr lIns="0" tIns="0" rIns="0" bIns="0" anchor="t"/>
          <a:lstStyle>
            <a:lvl1pPr>
              <a:lnSpc>
                <a:spcPts val="4400"/>
              </a:lnSpc>
              <a:defRPr sz="40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836524"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116EAD5-F569-40A4-87F9-4C5008FC7726}"/>
              </a:ext>
            </a:extLst>
          </p:cNvPr>
          <p:cNvSpPr>
            <a:spLocks noGrp="1"/>
          </p:cNvSpPr>
          <p:nvPr>
            <p:ph type="body" sz="quarter" idx="14"/>
          </p:nvPr>
        </p:nvSpPr>
        <p:spPr>
          <a:xfrm>
            <a:off x="6249988" y="1771650"/>
            <a:ext cx="5091112" cy="4394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10;&#10;Description generated with very high confidence">
            <a:extLst>
              <a:ext uri="{FF2B5EF4-FFF2-40B4-BE49-F238E27FC236}">
                <a16:creationId xmlns:a16="http://schemas.microsoft.com/office/drawing/2014/main" id="{8A8EE421-5A90-4EF7-A1E5-C12C914C1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93944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er &amp; text (standar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033090-C82F-44A5-8F1D-1AC84917E25B}"/>
              </a:ext>
            </a:extLst>
          </p:cNvPr>
          <p:cNvSpPr>
            <a:spLocks noGrp="1"/>
          </p:cNvSpPr>
          <p:nvPr>
            <p:ph type="pic" sz="quarter" idx="13"/>
          </p:nvPr>
        </p:nvSpPr>
        <p:spPr>
          <a:xfrm>
            <a:off x="828675" y="1771650"/>
            <a:ext cx="10534650" cy="4394200"/>
          </a:xfrm>
          <a:prstGeom prst="rect">
            <a:avLst/>
          </a:prstGeom>
        </p:spPr>
        <p:txBody>
          <a:bodyPr/>
          <a:lstStyle/>
          <a:p>
            <a:endParaRPr lang="en-US"/>
          </a:p>
        </p:txBody>
      </p:sp>
      <p:sp>
        <p:nvSpPr>
          <p:cNvPr id="13" name="Title 1"/>
          <p:cNvSpPr>
            <a:spLocks noGrp="1"/>
          </p:cNvSpPr>
          <p:nvPr>
            <p:ph type="title"/>
          </p:nvPr>
        </p:nvSpPr>
        <p:spPr>
          <a:xfrm>
            <a:off x="828674" y="405721"/>
            <a:ext cx="9636126" cy="737279"/>
          </a:xfrm>
          <a:prstGeom prst="rect">
            <a:avLst/>
          </a:prstGeom>
        </p:spPr>
        <p:txBody>
          <a:bodyPr lIns="0" tIns="0" rIns="0" bIns="0" anchor="t"/>
          <a:lstStyle>
            <a:lvl1pPr>
              <a:lnSpc>
                <a:spcPts val="4400"/>
              </a:lnSpc>
              <a:defRPr sz="40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836524"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generated with very high confidence">
            <a:extLst>
              <a:ext uri="{FF2B5EF4-FFF2-40B4-BE49-F238E27FC236}">
                <a16:creationId xmlns:a16="http://schemas.microsoft.com/office/drawing/2014/main" id="{E53E34FF-0C9E-4F1B-8E9E-2632D1C935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157947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Header &amp; text (standar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033090-C82F-44A5-8F1D-1AC84917E25B}"/>
              </a:ext>
            </a:extLst>
          </p:cNvPr>
          <p:cNvSpPr>
            <a:spLocks noGrp="1"/>
          </p:cNvSpPr>
          <p:nvPr>
            <p:ph type="pic" sz="quarter" idx="13"/>
          </p:nvPr>
        </p:nvSpPr>
        <p:spPr>
          <a:xfrm>
            <a:off x="828675" y="1771650"/>
            <a:ext cx="5091358" cy="4394200"/>
          </a:xfrm>
          <a:prstGeom prst="rect">
            <a:avLst/>
          </a:prstGeom>
        </p:spPr>
        <p:txBody>
          <a:bodyPr/>
          <a:lstStyle/>
          <a:p>
            <a:endParaRPr lang="en-US"/>
          </a:p>
        </p:txBody>
      </p:sp>
      <p:sp>
        <p:nvSpPr>
          <p:cNvPr id="13" name="Title 1"/>
          <p:cNvSpPr>
            <a:spLocks noGrp="1"/>
          </p:cNvSpPr>
          <p:nvPr>
            <p:ph type="title"/>
          </p:nvPr>
        </p:nvSpPr>
        <p:spPr>
          <a:xfrm>
            <a:off x="828674" y="405721"/>
            <a:ext cx="9636126" cy="737279"/>
          </a:xfrm>
          <a:prstGeom prst="rect">
            <a:avLst/>
          </a:prstGeom>
        </p:spPr>
        <p:txBody>
          <a:bodyPr lIns="0" tIns="0" rIns="0" bIns="0" anchor="t"/>
          <a:lstStyle>
            <a:lvl1pPr>
              <a:lnSpc>
                <a:spcPts val="4400"/>
              </a:lnSpc>
              <a:defRPr sz="40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836524"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116EAD5-F569-40A4-87F9-4C5008FC7726}"/>
              </a:ext>
            </a:extLst>
          </p:cNvPr>
          <p:cNvSpPr>
            <a:spLocks noGrp="1"/>
          </p:cNvSpPr>
          <p:nvPr>
            <p:ph type="body" sz="quarter" idx="14"/>
          </p:nvPr>
        </p:nvSpPr>
        <p:spPr>
          <a:xfrm>
            <a:off x="6249988" y="1771650"/>
            <a:ext cx="5091112" cy="4394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generated with very high confidence">
            <a:extLst>
              <a:ext uri="{FF2B5EF4-FFF2-40B4-BE49-F238E27FC236}">
                <a16:creationId xmlns:a16="http://schemas.microsoft.com/office/drawing/2014/main" id="{1F703D5B-58D2-463A-A97A-052FAAB900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191884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text (standard)">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44AC8A29-516B-4BBA-ACA2-2C2A9D70238E}"/>
              </a:ext>
            </a:extLst>
          </p:cNvPr>
          <p:cNvSpPr>
            <a:spLocks noGrp="1"/>
          </p:cNvSpPr>
          <p:nvPr>
            <p:ph type="chart" sz="quarter" idx="12"/>
          </p:nvPr>
        </p:nvSpPr>
        <p:spPr>
          <a:xfrm>
            <a:off x="836613" y="1790700"/>
            <a:ext cx="10515600" cy="4373563"/>
          </a:xfrm>
          <a:prstGeom prst="rect">
            <a:avLst/>
          </a:prstGeom>
        </p:spPr>
        <p:txBody>
          <a:bodyPr/>
          <a:lstStyle/>
          <a:p>
            <a:endParaRPr lang="en-US"/>
          </a:p>
        </p:txBody>
      </p:sp>
      <p:sp>
        <p:nvSpPr>
          <p:cNvPr id="13" name="Title 1"/>
          <p:cNvSpPr>
            <a:spLocks noGrp="1"/>
          </p:cNvSpPr>
          <p:nvPr>
            <p:ph type="title"/>
          </p:nvPr>
        </p:nvSpPr>
        <p:spPr>
          <a:xfrm>
            <a:off x="828674" y="405721"/>
            <a:ext cx="9636126" cy="737279"/>
          </a:xfrm>
          <a:prstGeom prst="rect">
            <a:avLst/>
          </a:prstGeom>
        </p:spPr>
        <p:txBody>
          <a:bodyPr lIns="0" tIns="0" rIns="0" bIns="0" anchor="t"/>
          <a:lstStyle>
            <a:lvl1pPr>
              <a:lnSpc>
                <a:spcPts val="4400"/>
              </a:lnSpc>
              <a:defRPr sz="40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836524"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generated with very high confidence">
            <a:extLst>
              <a:ext uri="{FF2B5EF4-FFF2-40B4-BE49-F238E27FC236}">
                <a16:creationId xmlns:a16="http://schemas.microsoft.com/office/drawing/2014/main" id="{5C11CEBE-C235-4E5D-9C75-D101CB9B08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168332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Header &amp; text (standard)">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42F110F3-0D63-42FA-9090-763D76C21ECD}"/>
              </a:ext>
            </a:extLst>
          </p:cNvPr>
          <p:cNvSpPr>
            <a:spLocks noGrp="1"/>
          </p:cNvSpPr>
          <p:nvPr>
            <p:ph type="chart" sz="quarter" idx="15"/>
          </p:nvPr>
        </p:nvSpPr>
        <p:spPr>
          <a:xfrm>
            <a:off x="828675" y="1771650"/>
            <a:ext cx="5091113" cy="4394200"/>
          </a:xfrm>
          <a:prstGeom prst="rect">
            <a:avLst/>
          </a:prstGeom>
        </p:spPr>
        <p:txBody>
          <a:bodyPr/>
          <a:lstStyle/>
          <a:p>
            <a:endParaRPr lang="en-US"/>
          </a:p>
        </p:txBody>
      </p:sp>
      <p:sp>
        <p:nvSpPr>
          <p:cNvPr id="13" name="Title 1"/>
          <p:cNvSpPr>
            <a:spLocks noGrp="1"/>
          </p:cNvSpPr>
          <p:nvPr>
            <p:ph type="title"/>
          </p:nvPr>
        </p:nvSpPr>
        <p:spPr>
          <a:xfrm>
            <a:off x="828674" y="405721"/>
            <a:ext cx="9636126" cy="737279"/>
          </a:xfrm>
          <a:prstGeom prst="rect">
            <a:avLst/>
          </a:prstGeom>
        </p:spPr>
        <p:txBody>
          <a:bodyPr lIns="0" tIns="0" rIns="0" bIns="0" anchor="t"/>
          <a:lstStyle>
            <a:lvl1pPr>
              <a:lnSpc>
                <a:spcPts val="4400"/>
              </a:lnSpc>
              <a:defRPr sz="4000" spc="-150">
                <a:latin typeface="Brown" pitchFamily="2" charset="77"/>
              </a:defRPr>
            </a:lvl1pPr>
          </a:lstStyle>
          <a:p>
            <a:r>
              <a:rPr lang="en-GB"/>
              <a:t>Click to edit Master title style</a:t>
            </a:r>
            <a:endParaRPr lang="en-US"/>
          </a:p>
        </p:txBody>
      </p:sp>
      <p:sp>
        <p:nvSpPr>
          <p:cNvPr id="11" name="Slide Number Placeholder 5">
            <a:extLst>
              <a:ext uri="{FF2B5EF4-FFF2-40B4-BE49-F238E27FC236}">
                <a16:creationId xmlns:a16="http://schemas.microsoft.com/office/drawing/2014/main" id="{E33757FE-38EC-914E-9125-DCD54B134973}"/>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15" name="Picture 14">
            <a:extLst>
              <a:ext uri="{FF2B5EF4-FFF2-40B4-BE49-F238E27FC236}">
                <a16:creationId xmlns:a16="http://schemas.microsoft.com/office/drawing/2014/main" id="{0148628C-CA81-D713-4ABD-289BC6E7A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sp>
        <p:nvSpPr>
          <p:cNvPr id="2" name="TextBox 3">
            <a:extLst>
              <a:ext uri="{FF2B5EF4-FFF2-40B4-BE49-F238E27FC236}">
                <a16:creationId xmlns:a16="http://schemas.microsoft.com/office/drawing/2014/main" id="{85ECE07B-638A-39A8-0273-97CB0DB41825}"/>
              </a:ext>
            </a:extLst>
          </p:cNvPr>
          <p:cNvSpPr txBox="1">
            <a:spLocks noChangeArrowheads="1"/>
          </p:cNvSpPr>
          <p:nvPr userDrawn="1"/>
        </p:nvSpPr>
        <p:spPr bwMode="auto">
          <a:xfrm>
            <a:off x="836524" y="6539097"/>
            <a:ext cx="842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p:txBody>
      </p:sp>
      <p:cxnSp>
        <p:nvCxnSpPr>
          <p:cNvPr id="4" name="Straight Connector 3">
            <a:extLst>
              <a:ext uri="{FF2B5EF4-FFF2-40B4-BE49-F238E27FC236}">
                <a16:creationId xmlns:a16="http://schemas.microsoft.com/office/drawing/2014/main" id="{949C1392-3A6F-CCCD-003C-45A001757B6E}"/>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116EAD5-F569-40A4-87F9-4C5008FC7726}"/>
              </a:ext>
            </a:extLst>
          </p:cNvPr>
          <p:cNvSpPr>
            <a:spLocks noGrp="1"/>
          </p:cNvSpPr>
          <p:nvPr>
            <p:ph type="body" sz="quarter" idx="14"/>
          </p:nvPr>
        </p:nvSpPr>
        <p:spPr>
          <a:xfrm>
            <a:off x="6249988" y="1771650"/>
            <a:ext cx="5091112" cy="4394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generated with very high confidence">
            <a:extLst>
              <a:ext uri="{FF2B5EF4-FFF2-40B4-BE49-F238E27FC236}">
                <a16:creationId xmlns:a16="http://schemas.microsoft.com/office/drawing/2014/main" id="{FEB3C8D2-5BAF-48D1-AD6D-1E0771E289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425935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3E22CE-5498-EC48-BB80-A8C50737ABBD}"/>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831CD686-02BB-F84A-8252-2EA66BBC7498}"/>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3" name="Content Placeholder 2"/>
          <p:cNvSpPr>
            <a:spLocks noGrp="1"/>
          </p:cNvSpPr>
          <p:nvPr>
            <p:ph idx="1"/>
          </p:nvPr>
        </p:nvSpPr>
        <p:spPr>
          <a:xfrm>
            <a:off x="5183188" y="1581665"/>
            <a:ext cx="6172200" cy="4279385"/>
          </a:xfrm>
          <a:prstGeom prst="rect">
            <a:avLst/>
          </a:prstGeom>
        </p:spPr>
        <p:txBody>
          <a:bodyPr lIns="0" r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title"/>
          </p:nvPr>
        </p:nvSpPr>
        <p:spPr>
          <a:xfrm>
            <a:off x="836612" y="1581665"/>
            <a:ext cx="3935413" cy="1600200"/>
          </a:xfrm>
          <a:prstGeom prst="rect">
            <a:avLst/>
          </a:prstGeom>
        </p:spPr>
        <p:txBody>
          <a:bodyPr lIns="0" rIns="0" anchor="t"/>
          <a:lstStyle>
            <a:lvl1pPr>
              <a:defRPr sz="3200" spc="-150">
                <a:solidFill>
                  <a:srgbClr val="005BAA"/>
                </a:solidFill>
                <a:latin typeface="Brown" pitchFamily="2" charset="77"/>
              </a:defRPr>
            </a:lvl1pPr>
          </a:lstStyle>
          <a:p>
            <a:r>
              <a:rPr lang="en-GB"/>
              <a:t>Click to edit Master title style</a:t>
            </a:r>
            <a:endParaRPr lang="en-US"/>
          </a:p>
        </p:txBody>
      </p:sp>
      <p:sp>
        <p:nvSpPr>
          <p:cNvPr id="13" name="Text Placeholder 3"/>
          <p:cNvSpPr>
            <a:spLocks noGrp="1"/>
          </p:cNvSpPr>
          <p:nvPr>
            <p:ph type="body" sz="half" idx="2"/>
          </p:nvPr>
        </p:nvSpPr>
        <p:spPr>
          <a:xfrm>
            <a:off x="836612" y="3521676"/>
            <a:ext cx="3935413" cy="2347312"/>
          </a:xfrm>
          <a:prstGeom prst="rect">
            <a:avLst/>
          </a:prstGeom>
        </p:spPr>
        <p:txBody>
          <a:bodyPr l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Slide Number Placeholder 5">
            <a:extLst>
              <a:ext uri="{FF2B5EF4-FFF2-40B4-BE49-F238E27FC236}">
                <a16:creationId xmlns:a16="http://schemas.microsoft.com/office/drawing/2014/main" id="{6B7538C8-3FCB-1D44-84A5-59BFF3ADA3D9}"/>
              </a:ext>
            </a:extLst>
          </p:cNvPr>
          <p:cNvSpPr txBox="1">
            <a:spLocks/>
          </p:cNvSpPr>
          <p:nvPr userDrawn="1"/>
        </p:nvSpPr>
        <p:spPr>
          <a:xfrm>
            <a:off x="8610600" y="6316530"/>
            <a:ext cx="2743200" cy="365125"/>
          </a:xfrm>
          <a:prstGeom prst="rect">
            <a:avLst/>
          </a:prstGeom>
        </p:spPr>
        <p:txBody>
          <a:bodyPr lIns="0" tIns="0" rIns="0" bIns="0" anchor="b"/>
          <a:lstStyle>
            <a:defPPr>
              <a:defRPr lang="en-US"/>
            </a:defPPr>
            <a:lvl1pPr algn="r" rtl="0" eaLnBrk="1" fontAlgn="auto" hangingPunct="1">
              <a:spcBef>
                <a:spcPts val="0"/>
              </a:spcBef>
              <a:spcAft>
                <a:spcPts val="0"/>
              </a:spcAft>
              <a:defRPr sz="1200" b="0" i="0" kern="1200" smtClean="0">
                <a:solidFill>
                  <a:srgbClr val="005BAA"/>
                </a:solidFill>
                <a:latin typeface="Calibri Light" panose="020F0302020204030204" pitchFamily="34" charset="0"/>
                <a:ea typeface="+mn-ea"/>
                <a:cs typeface="Calibri Light" panose="020F03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CD78015-7ED3-0746-A6A4-07B02E5D7597}" type="slidenum">
              <a:rPr lang="en-US" smtClean="0"/>
              <a:pPr>
                <a:defRPr/>
              </a:pPr>
              <a:t>‹#›</a:t>
            </a:fld>
            <a:endParaRPr lang="en-US"/>
          </a:p>
        </p:txBody>
      </p:sp>
      <p:pic>
        <p:nvPicPr>
          <p:cNvPr id="15" name="Picture 14">
            <a:extLst>
              <a:ext uri="{FF2B5EF4-FFF2-40B4-BE49-F238E27FC236}">
                <a16:creationId xmlns:a16="http://schemas.microsoft.com/office/drawing/2014/main" id="{08B48A09-DB0F-4FFE-870C-F83A1D550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pic>
        <p:nvPicPr>
          <p:cNvPr id="10" name="Picture 9" descr="Logo&#10;&#10;Description generated with very high confidence">
            <a:extLst>
              <a:ext uri="{FF2B5EF4-FFF2-40B4-BE49-F238E27FC236}">
                <a16:creationId xmlns:a16="http://schemas.microsoft.com/office/drawing/2014/main" id="{E6649B1E-9A37-4CD3-93B1-07690BAB4C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27551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6AC574E-E85E-6F4B-97BA-385BF22C0598}"/>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CF7DCB8F-045D-7B44-99C9-D8A075077A2F}"/>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3" name="Picture Placeholder 2"/>
          <p:cNvSpPr>
            <a:spLocks noGrp="1"/>
          </p:cNvSpPr>
          <p:nvPr>
            <p:ph type="pic" idx="1"/>
          </p:nvPr>
        </p:nvSpPr>
        <p:spPr>
          <a:xfrm>
            <a:off x="5183189" y="1581665"/>
            <a:ext cx="6180138" cy="427938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4" name="Title 1"/>
          <p:cNvSpPr>
            <a:spLocks noGrp="1"/>
          </p:cNvSpPr>
          <p:nvPr>
            <p:ph type="title"/>
          </p:nvPr>
        </p:nvSpPr>
        <p:spPr>
          <a:xfrm>
            <a:off x="836612" y="1581665"/>
            <a:ext cx="3935413" cy="1600200"/>
          </a:xfrm>
          <a:prstGeom prst="rect">
            <a:avLst/>
          </a:prstGeom>
        </p:spPr>
        <p:txBody>
          <a:bodyPr lIns="0" rIns="0" anchor="t"/>
          <a:lstStyle>
            <a:lvl1pPr>
              <a:defRPr sz="3200" spc="-150">
                <a:latin typeface="Brown" pitchFamily="2" charset="77"/>
              </a:defRPr>
            </a:lvl1pPr>
          </a:lstStyle>
          <a:p>
            <a:r>
              <a:rPr lang="en-GB"/>
              <a:t>Click to edit Master title style</a:t>
            </a:r>
            <a:endParaRPr lang="en-US"/>
          </a:p>
        </p:txBody>
      </p:sp>
      <p:sp>
        <p:nvSpPr>
          <p:cNvPr id="15" name="Text Placeholder 3"/>
          <p:cNvSpPr>
            <a:spLocks noGrp="1"/>
          </p:cNvSpPr>
          <p:nvPr>
            <p:ph type="body" sz="half" idx="2"/>
          </p:nvPr>
        </p:nvSpPr>
        <p:spPr>
          <a:xfrm>
            <a:off x="836612" y="3521676"/>
            <a:ext cx="3935413" cy="2347312"/>
          </a:xfrm>
          <a:prstGeom prst="rect">
            <a:avLst/>
          </a:prstGeom>
        </p:spPr>
        <p:txBody>
          <a:bodyPr l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Slide Number Placeholder 5">
            <a:extLst>
              <a:ext uri="{FF2B5EF4-FFF2-40B4-BE49-F238E27FC236}">
                <a16:creationId xmlns:a16="http://schemas.microsoft.com/office/drawing/2014/main" id="{F86CFA69-21A6-5446-A3E5-E21DE310F33E}"/>
              </a:ext>
            </a:extLst>
          </p:cNvPr>
          <p:cNvSpPr txBox="1">
            <a:spLocks/>
          </p:cNvSpPr>
          <p:nvPr userDrawn="1"/>
        </p:nvSpPr>
        <p:spPr>
          <a:xfrm>
            <a:off x="8610600" y="6316530"/>
            <a:ext cx="2743200" cy="365125"/>
          </a:xfrm>
          <a:prstGeom prst="rect">
            <a:avLst/>
          </a:prstGeom>
        </p:spPr>
        <p:txBody>
          <a:bodyPr lIns="0" tIns="0" rIns="0" bIns="0" anchor="b"/>
          <a:lstStyle>
            <a:defPPr>
              <a:defRPr lang="en-US"/>
            </a:defPPr>
            <a:lvl1pPr algn="r" rtl="0" eaLnBrk="1" fontAlgn="auto" hangingPunct="1">
              <a:spcBef>
                <a:spcPts val="0"/>
              </a:spcBef>
              <a:spcAft>
                <a:spcPts val="0"/>
              </a:spcAft>
              <a:defRPr sz="1200" b="0" i="0" kern="1200" smtClean="0">
                <a:solidFill>
                  <a:srgbClr val="005BAA"/>
                </a:solidFill>
                <a:latin typeface="Calibri Light" panose="020F0302020204030204" pitchFamily="34" charset="0"/>
                <a:ea typeface="+mn-ea"/>
                <a:cs typeface="Calibri Light" panose="020F03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CD78015-7ED3-0746-A6A4-07B02E5D7597}" type="slidenum">
              <a:rPr lang="en-US" smtClean="0"/>
              <a:pPr>
                <a:defRPr/>
              </a:pPr>
              <a:t>‹#›</a:t>
            </a:fld>
            <a:endParaRPr lang="en-US"/>
          </a:p>
        </p:txBody>
      </p:sp>
      <p:pic>
        <p:nvPicPr>
          <p:cNvPr id="13" name="Picture 12">
            <a:extLst>
              <a:ext uri="{FF2B5EF4-FFF2-40B4-BE49-F238E27FC236}">
                <a16:creationId xmlns:a16="http://schemas.microsoft.com/office/drawing/2014/main" id="{CBFFD3CB-F9F3-4FFC-82B5-9CE90ADF6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pic>
        <p:nvPicPr>
          <p:cNvPr id="10" name="Picture 9" descr="Logo&#10;&#10;Description generated with very high confidence">
            <a:extLst>
              <a:ext uri="{FF2B5EF4-FFF2-40B4-BE49-F238E27FC236}">
                <a16:creationId xmlns:a16="http://schemas.microsoft.com/office/drawing/2014/main" id="{FB36C44F-EF28-4E5E-9B39-5A86A7C5DE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167281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5004CBA-2D32-0D4C-8518-BFDD1EB956B6}"/>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BE060A8E-6CAB-B648-8D9C-DE2D1D0C6529}"/>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err="1">
                <a:solidFill>
                  <a:srgbClr val="005BAA"/>
                </a:solidFill>
              </a:rPr>
              <a:t>www.fyffes.com</a:t>
            </a:r>
            <a:endParaRPr lang="en-US" altLang="en-US" sz="1000">
              <a:solidFill>
                <a:srgbClr val="005BAA"/>
              </a:solidFill>
            </a:endParaRPr>
          </a:p>
          <a:p>
            <a:pPr eaLnBrk="1" hangingPunct="1"/>
            <a:endParaRPr lang="en-US" altLang="en-US" sz="1000">
              <a:solidFill>
                <a:srgbClr val="005BAA"/>
              </a:solidFill>
            </a:endParaRPr>
          </a:p>
        </p:txBody>
      </p:sp>
      <p:sp>
        <p:nvSpPr>
          <p:cNvPr id="12" name="Title 1"/>
          <p:cNvSpPr>
            <a:spLocks noGrp="1"/>
          </p:cNvSpPr>
          <p:nvPr>
            <p:ph type="title"/>
          </p:nvPr>
        </p:nvSpPr>
        <p:spPr>
          <a:xfrm>
            <a:off x="836612" y="1581665"/>
            <a:ext cx="3935413" cy="1600200"/>
          </a:xfrm>
          <a:prstGeom prst="rect">
            <a:avLst/>
          </a:prstGeom>
        </p:spPr>
        <p:txBody>
          <a:bodyPr lIns="0" rIns="0" anchor="t"/>
          <a:lstStyle>
            <a:lvl1pPr>
              <a:defRPr sz="3200" spc="-150">
                <a:latin typeface="Brown" pitchFamily="2" charset="77"/>
              </a:defRPr>
            </a:lvl1pPr>
          </a:lstStyle>
          <a:p>
            <a:r>
              <a:rPr lang="en-GB"/>
              <a:t>Click to edit Master title style</a:t>
            </a:r>
            <a:endParaRPr lang="en-US"/>
          </a:p>
        </p:txBody>
      </p:sp>
      <p:sp>
        <p:nvSpPr>
          <p:cNvPr id="13" name="Text Placeholder 3"/>
          <p:cNvSpPr>
            <a:spLocks noGrp="1"/>
          </p:cNvSpPr>
          <p:nvPr>
            <p:ph type="body" sz="half" idx="2"/>
          </p:nvPr>
        </p:nvSpPr>
        <p:spPr>
          <a:xfrm>
            <a:off x="836612" y="3521676"/>
            <a:ext cx="3935413" cy="2347312"/>
          </a:xfrm>
          <a:prstGeom prst="rect">
            <a:avLst/>
          </a:prstGeom>
        </p:spPr>
        <p:txBody>
          <a:bodyPr l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Chart Placeholder 4"/>
          <p:cNvSpPr>
            <a:spLocks noGrp="1"/>
          </p:cNvSpPr>
          <p:nvPr>
            <p:ph type="chart" sz="quarter" idx="13"/>
          </p:nvPr>
        </p:nvSpPr>
        <p:spPr>
          <a:xfrm>
            <a:off x="5127585" y="1581150"/>
            <a:ext cx="6226215" cy="4287838"/>
          </a:xfrm>
          <a:prstGeom prst="rect">
            <a:avLst/>
          </a:prstGeom>
        </p:spPr>
        <p:txBody>
          <a:bodyPr/>
          <a:lstStyle/>
          <a:p>
            <a:pPr lvl="0"/>
            <a:endParaRPr lang="en-US" noProof="0"/>
          </a:p>
        </p:txBody>
      </p:sp>
      <p:sp>
        <p:nvSpPr>
          <p:cNvPr id="14" name="Slide Number Placeholder 5">
            <a:extLst>
              <a:ext uri="{FF2B5EF4-FFF2-40B4-BE49-F238E27FC236}">
                <a16:creationId xmlns:a16="http://schemas.microsoft.com/office/drawing/2014/main" id="{438C9FDB-5F20-D645-B6A0-6F4DF531FD10}"/>
              </a:ext>
            </a:extLst>
          </p:cNvPr>
          <p:cNvSpPr txBox="1">
            <a:spLocks/>
          </p:cNvSpPr>
          <p:nvPr userDrawn="1"/>
        </p:nvSpPr>
        <p:spPr>
          <a:xfrm>
            <a:off x="8610600" y="6316530"/>
            <a:ext cx="2743200" cy="365125"/>
          </a:xfrm>
          <a:prstGeom prst="rect">
            <a:avLst/>
          </a:prstGeom>
        </p:spPr>
        <p:txBody>
          <a:bodyPr lIns="0" tIns="0" rIns="0" bIns="0" anchor="b"/>
          <a:lstStyle>
            <a:defPPr>
              <a:defRPr lang="en-US"/>
            </a:defPPr>
            <a:lvl1pPr algn="r" rtl="0" eaLnBrk="1" fontAlgn="auto" hangingPunct="1">
              <a:spcBef>
                <a:spcPts val="0"/>
              </a:spcBef>
              <a:spcAft>
                <a:spcPts val="0"/>
              </a:spcAft>
              <a:defRPr sz="1200" b="0" i="0" kern="1200" smtClean="0">
                <a:solidFill>
                  <a:srgbClr val="005BAA"/>
                </a:solidFill>
                <a:latin typeface="Calibri Light" panose="020F0302020204030204" pitchFamily="34" charset="0"/>
                <a:ea typeface="+mn-ea"/>
                <a:cs typeface="Calibri Light" panose="020F03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CD78015-7ED3-0746-A6A4-07B02E5D7597}" type="slidenum">
              <a:rPr lang="en-US" smtClean="0"/>
              <a:pPr>
                <a:defRPr/>
              </a:pPr>
              <a:t>‹#›</a:t>
            </a:fld>
            <a:endParaRPr lang="en-US"/>
          </a:p>
        </p:txBody>
      </p:sp>
      <p:pic>
        <p:nvPicPr>
          <p:cNvPr id="15" name="Picture 14">
            <a:extLst>
              <a:ext uri="{FF2B5EF4-FFF2-40B4-BE49-F238E27FC236}">
                <a16:creationId xmlns:a16="http://schemas.microsoft.com/office/drawing/2014/main" id="{460F2C19-9EAB-4137-9CE6-387510227B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3848" y="924053"/>
            <a:ext cx="1067081" cy="231289"/>
          </a:xfrm>
          <a:prstGeom prst="rect">
            <a:avLst/>
          </a:prstGeom>
        </p:spPr>
      </p:pic>
      <p:pic>
        <p:nvPicPr>
          <p:cNvPr id="10" name="Picture 9" descr="Logo&#10;&#10;Description generated with very high confidence">
            <a:extLst>
              <a:ext uri="{FF2B5EF4-FFF2-40B4-BE49-F238E27FC236}">
                <a16:creationId xmlns:a16="http://schemas.microsoft.com/office/drawing/2014/main" id="{9B2AFF5D-C9DD-442C-A803-E729C70EB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5297" y="386639"/>
            <a:ext cx="724182" cy="535882"/>
          </a:xfrm>
          <a:prstGeom prst="rect">
            <a:avLst/>
          </a:prstGeom>
        </p:spPr>
      </p:pic>
    </p:spTree>
    <p:extLst>
      <p:ext uri="{BB962C8B-B14F-4D97-AF65-F5344CB8AC3E}">
        <p14:creationId xmlns:p14="http://schemas.microsoft.com/office/powerpoint/2010/main" val="2707603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EF13F5-B4B4-D944-A93A-40396DCDE767}"/>
              </a:ext>
            </a:extLst>
          </p:cNvPr>
          <p:cNvPicPr>
            <a:picLocks noChangeAspect="1"/>
          </p:cNvPicPr>
          <p:nvPr userDrawn="1"/>
        </p:nvPicPr>
        <p:blipFill>
          <a:blip r:embed="rId2"/>
          <a:stretch>
            <a:fillRect/>
          </a:stretch>
        </p:blipFill>
        <p:spPr>
          <a:xfrm>
            <a:off x="8143458" y="2871166"/>
            <a:ext cx="3369365" cy="4001122"/>
          </a:xfrm>
          <a:prstGeom prst="rect">
            <a:avLst/>
          </a:prstGeom>
        </p:spPr>
      </p:pic>
      <p:cxnSp>
        <p:nvCxnSpPr>
          <p:cNvPr id="7" name="Straight Connector 6">
            <a:extLst>
              <a:ext uri="{FF2B5EF4-FFF2-40B4-BE49-F238E27FC236}">
                <a16:creationId xmlns:a16="http://schemas.microsoft.com/office/drawing/2014/main" id="{25004CBA-2D32-0D4C-8518-BFDD1EB956B6}"/>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E3FDD36-0D8A-2044-B78D-6475EE465390}"/>
              </a:ext>
            </a:extLst>
          </p:cNvPr>
          <p:cNvSpPr>
            <a:spLocks noGrp="1"/>
          </p:cNvSpPr>
          <p:nvPr>
            <p:ph type="ctrTitle" hasCustomPrompt="1"/>
          </p:nvPr>
        </p:nvSpPr>
        <p:spPr>
          <a:xfrm>
            <a:off x="838200" y="2627453"/>
            <a:ext cx="6743218" cy="2819189"/>
          </a:xfrm>
          <a:prstGeom prst="rect">
            <a:avLst/>
          </a:prstGeom>
        </p:spPr>
        <p:txBody>
          <a:bodyPr anchor="t"/>
          <a:lstStyle>
            <a:lvl1pPr algn="l">
              <a:defRPr sz="6000" spc="-150">
                <a:solidFill>
                  <a:srgbClr val="005BAA"/>
                </a:solidFill>
                <a:effectLst/>
                <a:latin typeface="Brown" pitchFamily="2" charset="77"/>
              </a:defRPr>
            </a:lvl1pPr>
          </a:lstStyle>
          <a:p>
            <a:r>
              <a:rPr lang="en-GB"/>
              <a:t>Thank you</a:t>
            </a:r>
            <a:endParaRPr lang="en-US"/>
          </a:p>
        </p:txBody>
      </p:sp>
      <p:sp>
        <p:nvSpPr>
          <p:cNvPr id="17" name="TextBox 3">
            <a:extLst>
              <a:ext uri="{FF2B5EF4-FFF2-40B4-BE49-F238E27FC236}">
                <a16:creationId xmlns:a16="http://schemas.microsoft.com/office/drawing/2014/main" id="{0A88F673-3DDD-DD41-941C-79EA8BAB2022}"/>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err="1">
                <a:solidFill>
                  <a:srgbClr val="005BAA"/>
                </a:solidFill>
              </a:rPr>
              <a:t>www.fyffes.com</a:t>
            </a:r>
            <a:endParaRPr lang="en-US" altLang="en-US" sz="1000">
              <a:solidFill>
                <a:srgbClr val="005BAA"/>
              </a:solidFill>
            </a:endParaRPr>
          </a:p>
          <a:p>
            <a:pPr eaLnBrk="1" hangingPunct="1"/>
            <a:endParaRPr lang="en-US" altLang="en-US" sz="1000">
              <a:solidFill>
                <a:srgbClr val="005BAA"/>
              </a:solidFill>
            </a:endParaRPr>
          </a:p>
        </p:txBody>
      </p:sp>
      <p:pic>
        <p:nvPicPr>
          <p:cNvPr id="10" name="Picture 9" descr="Logo&#10;&#10;Description generated with very high confidence">
            <a:extLst>
              <a:ext uri="{FF2B5EF4-FFF2-40B4-BE49-F238E27FC236}">
                <a16:creationId xmlns:a16="http://schemas.microsoft.com/office/drawing/2014/main" id="{0461E8A1-2F1B-42A4-9417-C0AB2760B6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257858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R - PINEAPPLE FAR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F4F1F9-84AB-436B-99B4-05F98265A2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838200" y="2627453"/>
            <a:ext cx="6743218" cy="2819189"/>
          </a:xfrm>
          <a:prstGeom prst="rect">
            <a:avLst/>
          </a:prstGeom>
        </p:spPr>
        <p:txBody>
          <a:bodyPr anchor="t"/>
          <a:lstStyle>
            <a:lvl1pPr algn="l">
              <a:defRPr sz="6000" spc="-150">
                <a:solidFill>
                  <a:schemeClr val="bg1"/>
                </a:solidFill>
                <a:effectLst>
                  <a:outerShdw blurRad="38100" dist="38100" dir="2700000" algn="tl">
                    <a:srgbClr val="000000">
                      <a:alpha val="43137"/>
                    </a:srgbClr>
                  </a:outerShdw>
                </a:effectLst>
                <a:latin typeface="Brown" pitchFamily="2" charset="77"/>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B974DC7-55CA-134B-B917-684465259A9A}"/>
              </a:ext>
            </a:extLst>
          </p:cNvPr>
          <p:cNvSpPr>
            <a:spLocks noGrp="1"/>
          </p:cNvSpPr>
          <p:nvPr>
            <p:ph type="dt" sz="half" idx="10"/>
          </p:nvPr>
        </p:nvSpPr>
        <p:spPr>
          <a:xfrm>
            <a:off x="838200" y="6275388"/>
            <a:ext cx="2743200" cy="365125"/>
          </a:xfrm>
          <a:prstGeom prst="rect">
            <a:avLst/>
          </a:prstGeom>
        </p:spPr>
        <p:txBody>
          <a:bodyPr/>
          <a:lstStyle>
            <a:lvl1pPr eaLnBrk="1" fontAlgn="auto" hangingPunct="1">
              <a:spcBef>
                <a:spcPts val="0"/>
              </a:spcBef>
              <a:spcAft>
                <a:spcPts val="0"/>
              </a:spcAft>
              <a:defRPr sz="1800" dirty="0">
                <a:solidFill>
                  <a:schemeClr val="bg1"/>
                </a:solidFill>
                <a:effectLst>
                  <a:outerShdw blurRad="38100" dist="38100" dir="2700000" algn="tl">
                    <a:srgbClr val="000000">
                      <a:alpha val="43137"/>
                    </a:srgbClr>
                  </a:outerShdw>
                </a:effectLst>
                <a:latin typeface="+mn-lt"/>
              </a:defRPr>
            </a:lvl1pPr>
          </a:lstStyle>
          <a:p>
            <a:pPr>
              <a:defRPr/>
            </a:pPr>
            <a:fld id="{68F1423F-2068-4440-AE0B-1DE3E208C983}" type="datetime3">
              <a:rPr lang="en-US" smtClean="0"/>
              <a:pPr>
                <a:defRPr/>
              </a:pPr>
              <a:t>25 June 2026</a:t>
            </a:fld>
            <a:endParaRPr lang="en-US"/>
          </a:p>
        </p:txBody>
      </p:sp>
      <p:pic>
        <p:nvPicPr>
          <p:cNvPr id="7" name="Picture 6" descr="Logo&#10;&#10;Description generated with very high confidence">
            <a:extLst>
              <a:ext uri="{FF2B5EF4-FFF2-40B4-BE49-F238E27FC236}">
                <a16:creationId xmlns:a16="http://schemas.microsoft.com/office/drawing/2014/main" id="{021D9B66-EA4A-478F-BC52-C9BF717A4D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2597344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0FB3C3C-A20E-4FA4-8F36-56781A6896C5}"/>
              </a:ext>
            </a:extLst>
          </p:cNvPr>
          <p:cNvSpPr/>
          <p:nvPr userDrawn="1"/>
        </p:nvSpPr>
        <p:spPr>
          <a:xfrm flipH="1">
            <a:off x="4409234" y="6523458"/>
            <a:ext cx="7835704" cy="334542"/>
          </a:xfrm>
          <a:prstGeom prst="rtTriangle">
            <a:avLst/>
          </a:prstGeom>
          <a:solidFill>
            <a:srgbClr val="005B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16DBA20-4E6B-416A-98D7-8A08E90B8B97}"/>
              </a:ext>
            </a:extLst>
          </p:cNvPr>
          <p:cNvCxnSpPr>
            <a:cxnSpLocks/>
          </p:cNvCxnSpPr>
          <p:nvPr userDrawn="1"/>
        </p:nvCxnSpPr>
        <p:spPr>
          <a:xfrm>
            <a:off x="1589005" y="846742"/>
            <a:ext cx="1019798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4AC3BD62-FDA1-4A0D-B5FD-34A5EC9019E4}"/>
              </a:ext>
            </a:extLst>
          </p:cNvPr>
          <p:cNvSpPr>
            <a:spLocks noGrp="1"/>
          </p:cNvSpPr>
          <p:nvPr>
            <p:ph type="body" sz="quarter" idx="10" hasCustomPrompt="1"/>
          </p:nvPr>
        </p:nvSpPr>
        <p:spPr>
          <a:xfrm>
            <a:off x="284479" y="197730"/>
            <a:ext cx="10579615" cy="506730"/>
          </a:xfrm>
          <a:prstGeom prst="rect">
            <a:avLst/>
          </a:prstGeom>
        </p:spPr>
        <p:txBody>
          <a:bodyPr anchor="ctr" anchorCtr="0">
            <a:noAutofit/>
          </a:bodyPr>
          <a:lstStyle>
            <a:lvl1pPr marL="0" indent="0">
              <a:buNone/>
              <a:defRPr sz="3200" b="1">
                <a:latin typeface="+mj-lt"/>
              </a:defRPr>
            </a:lvl1pPr>
          </a:lstStyle>
          <a:p>
            <a:pPr lvl="0"/>
            <a:r>
              <a:rPr lang="en-US"/>
              <a:t>Click To Edit Master Text Styles</a:t>
            </a:r>
          </a:p>
        </p:txBody>
      </p:sp>
      <p:sp>
        <p:nvSpPr>
          <p:cNvPr id="11" name="Freeform: Shape 10">
            <a:extLst>
              <a:ext uri="{FF2B5EF4-FFF2-40B4-BE49-F238E27FC236}">
                <a16:creationId xmlns:a16="http://schemas.microsoft.com/office/drawing/2014/main" id="{C4A1042D-6996-44A9-8BE3-2A774A32F15D}"/>
              </a:ext>
            </a:extLst>
          </p:cNvPr>
          <p:cNvSpPr/>
          <p:nvPr userDrawn="1"/>
        </p:nvSpPr>
        <p:spPr>
          <a:xfrm>
            <a:off x="383379" y="805594"/>
            <a:ext cx="1240868" cy="82296"/>
          </a:xfrm>
          <a:custGeom>
            <a:avLst/>
            <a:gdLst>
              <a:gd name="connsiteX0" fmla="*/ 0 w 1240868"/>
              <a:gd name="connsiteY0" fmla="*/ 0 h 82296"/>
              <a:gd name="connsiteX1" fmla="*/ 1240868 w 1240868"/>
              <a:gd name="connsiteY1" fmla="*/ 0 h 82296"/>
              <a:gd name="connsiteX2" fmla="*/ 1184575 w 1240868"/>
              <a:gd name="connsiteY2" fmla="*/ 82296 h 82296"/>
              <a:gd name="connsiteX3" fmla="*/ 0 w 1240868"/>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40868" h="82296">
                <a:moveTo>
                  <a:pt x="0" y="0"/>
                </a:moveTo>
                <a:lnTo>
                  <a:pt x="1240868" y="0"/>
                </a:lnTo>
                <a:lnTo>
                  <a:pt x="1184575" y="82296"/>
                </a:lnTo>
                <a:lnTo>
                  <a:pt x="0" y="82296"/>
                </a:lnTo>
                <a:close/>
              </a:path>
            </a:pathLst>
          </a:cu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A blue logo with white text&#10;&#10;Description automatically generated with low confidence">
            <a:extLst>
              <a:ext uri="{FF2B5EF4-FFF2-40B4-BE49-F238E27FC236}">
                <a16:creationId xmlns:a16="http://schemas.microsoft.com/office/drawing/2014/main" id="{07F2C75F-0D78-405C-A316-84C3C99D0A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1050" y="141470"/>
            <a:ext cx="845940" cy="619250"/>
          </a:xfrm>
          <a:prstGeom prst="rect">
            <a:avLst/>
          </a:prstGeom>
        </p:spPr>
      </p:pic>
    </p:spTree>
    <p:extLst>
      <p:ext uri="{BB962C8B-B14F-4D97-AF65-F5344CB8AC3E}">
        <p14:creationId xmlns:p14="http://schemas.microsoft.com/office/powerpoint/2010/main" val="2560526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Header &amp; text (standar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50C72F6-537D-5F07-40AA-0BBA57CE1CDE}"/>
              </a:ext>
            </a:extLst>
          </p:cNvPr>
          <p:cNvGraphicFramePr>
            <a:graphicFrameLocks noChangeAspect="1"/>
          </p:cNvGraphicFramePr>
          <p:nvPr userDrawn="1">
            <p:custDataLst>
              <p:tags r:id="rId1"/>
            </p:custDataLst>
            <p:extLst>
              <p:ext uri="{D42A27DB-BD31-4B8C-83A1-F6EECF244321}">
                <p14:modId xmlns:p14="http://schemas.microsoft.com/office/powerpoint/2010/main" val="376507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 name="think-cell data - do not delete" hidden="1">
                        <a:extLst>
                          <a:ext uri="{FF2B5EF4-FFF2-40B4-BE49-F238E27FC236}">
                            <a16:creationId xmlns:a16="http://schemas.microsoft.com/office/drawing/2014/main" id="{150C72F6-537D-5F07-40AA-0BBA57CE1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5902715F-D51A-41BF-B028-82C988E6D709}"/>
              </a:ext>
            </a:extLst>
          </p:cNvPr>
          <p:cNvSpPr>
            <a:spLocks noGrp="1"/>
          </p:cNvSpPr>
          <p:nvPr>
            <p:ph type="sldNum" sz="quarter" idx="11"/>
          </p:nvPr>
        </p:nvSpPr>
        <p:spPr>
          <a:xfrm>
            <a:off x="11528612" y="6507597"/>
            <a:ext cx="425728" cy="210294"/>
          </a:xfrm>
          <a:prstGeom prst="rect">
            <a:avLst/>
          </a:prstGeom>
        </p:spPr>
        <p:txBody>
          <a:bodyPr lIns="0" tIns="0" rIns="0" bIns="0" anchor="b"/>
          <a:lstStyle>
            <a:lvl1pPr algn="r" eaLnBrk="1" fontAlgn="auto" hangingPunct="1">
              <a:spcBef>
                <a:spcPts val="0"/>
              </a:spcBef>
              <a:spcAft>
                <a:spcPts val="0"/>
              </a:spcAft>
              <a:defRPr sz="9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p>
        </p:txBody>
      </p:sp>
      <p:pic>
        <p:nvPicPr>
          <p:cNvPr id="14" name="Picture 13">
            <a:extLst>
              <a:ext uri="{FF2B5EF4-FFF2-40B4-BE49-F238E27FC236}">
                <a16:creationId xmlns:a16="http://schemas.microsoft.com/office/drawing/2014/main" id="{2F2F93A6-39FA-4D06-B337-4D1B949F952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87260" y="924053"/>
            <a:ext cx="1067081" cy="231289"/>
          </a:xfrm>
          <a:prstGeom prst="rect">
            <a:avLst/>
          </a:prstGeom>
        </p:spPr>
      </p:pic>
      <p:cxnSp>
        <p:nvCxnSpPr>
          <p:cNvPr id="16" name="Straight Connector 15">
            <a:extLst>
              <a:ext uri="{FF2B5EF4-FFF2-40B4-BE49-F238E27FC236}">
                <a16:creationId xmlns:a16="http://schemas.microsoft.com/office/drawing/2014/main" id="{CE64DDAA-E3F7-4DCE-8AA6-5E8160B99191}"/>
              </a:ext>
            </a:extLst>
          </p:cNvPr>
          <p:cNvCxnSpPr>
            <a:cxnSpLocks/>
          </p:cNvCxnSpPr>
          <p:nvPr userDrawn="1"/>
        </p:nvCxnSpPr>
        <p:spPr>
          <a:xfrm>
            <a:off x="32195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5CC98CE-3E43-4C99-A095-A9EE29053148}"/>
              </a:ext>
            </a:extLst>
          </p:cNvPr>
          <p:cNvSpPr>
            <a:spLocks noGrp="1"/>
          </p:cNvSpPr>
          <p:nvPr>
            <p:ph type="title"/>
          </p:nvPr>
        </p:nvSpPr>
        <p:spPr>
          <a:xfrm>
            <a:off x="304801" y="253387"/>
            <a:ext cx="10497670" cy="1000800"/>
          </a:xfrm>
          <a:prstGeom prst="rect">
            <a:avLst/>
          </a:prstGeom>
        </p:spPr>
        <p:txBody>
          <a:bodyPr vert="horz" lIns="0" rIns="0" anchor="t"/>
          <a:lstStyle>
            <a:lvl1pPr>
              <a:lnSpc>
                <a:spcPct val="100000"/>
              </a:lnSpc>
              <a:defRPr sz="2800" spc="0" baseline="0">
                <a:latin typeface="Brown" pitchFamily="2" charset="77"/>
              </a:defRPr>
            </a:lvl1pPr>
          </a:lstStyle>
          <a:p>
            <a:r>
              <a:rPr lang="en-GB" noProof="0"/>
              <a:t>Click to edit Master title style</a:t>
            </a:r>
            <a:endParaRPr lang="en-US" noProof="0"/>
          </a:p>
        </p:txBody>
      </p:sp>
      <p:pic>
        <p:nvPicPr>
          <p:cNvPr id="4" name="Picture 3" descr="A blue logo with white text&#10;&#10;Description automatically generated with low confidence">
            <a:extLst>
              <a:ext uri="{FF2B5EF4-FFF2-40B4-BE49-F238E27FC236}">
                <a16:creationId xmlns:a16="http://schemas.microsoft.com/office/drawing/2014/main" id="{8F7044A9-034E-5FB6-038A-092A362E055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73130" y="264200"/>
            <a:ext cx="895340" cy="655412"/>
          </a:xfrm>
          <a:prstGeom prst="rect">
            <a:avLst/>
          </a:prstGeom>
        </p:spPr>
      </p:pic>
    </p:spTree>
    <p:extLst>
      <p:ext uri="{BB962C8B-B14F-4D97-AF65-F5344CB8AC3E}">
        <p14:creationId xmlns:p14="http://schemas.microsoft.com/office/powerpoint/2010/main" val="2677580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F2C058-99D4-2705-321F-A1C147F001E2}"/>
              </a:ext>
            </a:extLst>
          </p:cNvPr>
          <p:cNvSpPr>
            <a:spLocks noGrp="1"/>
          </p:cNvSpPr>
          <p:nvPr>
            <p:ph type="title"/>
          </p:nvPr>
        </p:nvSpPr>
        <p:spPr>
          <a:xfrm>
            <a:off x="353186" y="186265"/>
            <a:ext cx="9636126" cy="737279"/>
          </a:xfrm>
          <a:prstGeom prst="rect">
            <a:avLst/>
          </a:prstGeom>
        </p:spPr>
        <p:txBody>
          <a:bodyPr lIns="0" tIns="0" rIns="0" bIns="0" anchor="t"/>
          <a:lstStyle>
            <a:lvl1pPr>
              <a:lnSpc>
                <a:spcPts val="4400"/>
              </a:lnSpc>
              <a:defRPr sz="3200" u="none" spc="-150">
                <a:latin typeface="Brown" pitchFamily="2" charset="77"/>
              </a:defRPr>
            </a:lvl1pPr>
          </a:lstStyle>
          <a:p>
            <a:r>
              <a:rPr lang="en-US"/>
              <a:t>Click to edit Master title style</a:t>
            </a:r>
          </a:p>
        </p:txBody>
      </p:sp>
      <p:sp>
        <p:nvSpPr>
          <p:cNvPr id="4" name="Slide Number Placeholder 5">
            <a:extLst>
              <a:ext uri="{FF2B5EF4-FFF2-40B4-BE49-F238E27FC236}">
                <a16:creationId xmlns:a16="http://schemas.microsoft.com/office/drawing/2014/main" id="{9C1696ED-4DFF-A94A-C62B-D47603FAB93E}"/>
              </a:ext>
            </a:extLst>
          </p:cNvPr>
          <p:cNvSpPr>
            <a:spLocks noGrp="1"/>
          </p:cNvSpPr>
          <p:nvPr>
            <p:ph type="sldNum" sz="quarter" idx="11"/>
          </p:nvPr>
        </p:nvSpPr>
        <p:spPr>
          <a:xfrm>
            <a:off x="11722607" y="6327860"/>
            <a:ext cx="304289" cy="365125"/>
          </a:xfrm>
          <a:prstGeom prst="rect">
            <a:avLst/>
          </a:prstGeom>
        </p:spPr>
        <p:txBody>
          <a:bodyPr lIns="0" tIns="0" rIns="0" bIns="0" anchor="b"/>
          <a:lstStyle>
            <a:lvl1pPr algn="r" eaLnBrk="1" fontAlgn="auto" hangingPunct="1">
              <a:spcBef>
                <a:spcPts val="0"/>
              </a:spcBef>
              <a:spcAft>
                <a:spcPts val="0"/>
              </a:spcAft>
              <a:defRPr sz="1200" b="0" i="0" u="none"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p>
        </p:txBody>
      </p:sp>
      <p:pic>
        <p:nvPicPr>
          <p:cNvPr id="8" name="Picture 7">
            <a:extLst>
              <a:ext uri="{FF2B5EF4-FFF2-40B4-BE49-F238E27FC236}">
                <a16:creationId xmlns:a16="http://schemas.microsoft.com/office/drawing/2014/main" id="{022DD977-92E6-80D6-BB52-D6CD818A46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8338" y="704959"/>
            <a:ext cx="1067081" cy="231289"/>
          </a:xfrm>
          <a:prstGeom prst="rect">
            <a:avLst/>
          </a:prstGeom>
        </p:spPr>
      </p:pic>
      <p:pic>
        <p:nvPicPr>
          <p:cNvPr id="10" name="Picture 9" descr="Logo&#10;&#10;Description generated with very high confidence">
            <a:extLst>
              <a:ext uri="{FF2B5EF4-FFF2-40B4-BE49-F238E27FC236}">
                <a16:creationId xmlns:a16="http://schemas.microsoft.com/office/drawing/2014/main" id="{28FA535E-2239-2EEF-CF63-12BBE43C64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8838" y="145155"/>
            <a:ext cx="724182" cy="535882"/>
          </a:xfrm>
          <a:prstGeom prst="rect">
            <a:avLst/>
          </a:prstGeom>
        </p:spPr>
      </p:pic>
    </p:spTree>
    <p:extLst>
      <p:ext uri="{BB962C8B-B14F-4D97-AF65-F5344CB8AC3E}">
        <p14:creationId xmlns:p14="http://schemas.microsoft.com/office/powerpoint/2010/main" val="159415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HONDURAS MELON FAR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43BBCA-D3C6-4D13-80DB-160AD2B6A5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838200" y="2627453"/>
            <a:ext cx="6743218" cy="2819189"/>
          </a:xfrm>
          <a:prstGeom prst="rect">
            <a:avLst/>
          </a:prstGeom>
        </p:spPr>
        <p:txBody>
          <a:bodyPr anchor="t"/>
          <a:lstStyle>
            <a:lvl1pPr algn="l">
              <a:defRPr sz="6000" spc="-150">
                <a:solidFill>
                  <a:schemeClr val="bg1"/>
                </a:solidFill>
                <a:effectLst>
                  <a:outerShdw blurRad="38100" dist="38100" dir="2700000" algn="tl">
                    <a:srgbClr val="000000">
                      <a:alpha val="43137"/>
                    </a:srgbClr>
                  </a:outerShdw>
                </a:effectLst>
                <a:latin typeface="Brown" pitchFamily="2" charset="77"/>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B974DC7-55CA-134B-B917-684465259A9A}"/>
              </a:ext>
            </a:extLst>
          </p:cNvPr>
          <p:cNvSpPr>
            <a:spLocks noGrp="1"/>
          </p:cNvSpPr>
          <p:nvPr>
            <p:ph type="dt" sz="half" idx="10"/>
          </p:nvPr>
        </p:nvSpPr>
        <p:spPr>
          <a:xfrm>
            <a:off x="838200" y="6275388"/>
            <a:ext cx="2743200" cy="365125"/>
          </a:xfrm>
          <a:prstGeom prst="rect">
            <a:avLst/>
          </a:prstGeom>
        </p:spPr>
        <p:txBody>
          <a:bodyPr/>
          <a:lstStyle>
            <a:lvl1pPr eaLnBrk="1" fontAlgn="auto" hangingPunct="1">
              <a:spcBef>
                <a:spcPts val="0"/>
              </a:spcBef>
              <a:spcAft>
                <a:spcPts val="0"/>
              </a:spcAft>
              <a:defRPr sz="1800" dirty="0">
                <a:solidFill>
                  <a:schemeClr val="bg1"/>
                </a:solidFill>
                <a:effectLst>
                  <a:outerShdw blurRad="38100" dist="38100" dir="2700000" algn="tl">
                    <a:srgbClr val="000000">
                      <a:alpha val="43137"/>
                    </a:srgbClr>
                  </a:outerShdw>
                </a:effectLst>
                <a:latin typeface="+mn-lt"/>
              </a:defRPr>
            </a:lvl1pPr>
          </a:lstStyle>
          <a:p>
            <a:pPr>
              <a:defRPr/>
            </a:pPr>
            <a:fld id="{68F1423F-2068-4440-AE0B-1DE3E208C983}" type="datetime3">
              <a:rPr lang="en-US" smtClean="0"/>
              <a:pPr>
                <a:defRPr/>
              </a:pPr>
              <a:t>25 June 2026</a:t>
            </a:fld>
            <a:endParaRPr lang="en-US"/>
          </a:p>
        </p:txBody>
      </p:sp>
      <p:pic>
        <p:nvPicPr>
          <p:cNvPr id="7" name="Picture 6" descr="Logo&#10;&#10;Description generated with very high confidence">
            <a:extLst>
              <a:ext uri="{FF2B5EF4-FFF2-40B4-BE49-F238E27FC236}">
                <a16:creationId xmlns:a16="http://schemas.microsoft.com/office/drawing/2014/main" id="{4AB62E10-4D73-41F2-B502-F7744A486C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133568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189424-2ECB-9244-B817-0ECF3E4EB3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012"/>
          <a:stretch/>
        </p:blipFill>
        <p:spPr>
          <a:xfrm>
            <a:off x="8401019" y="3125585"/>
            <a:ext cx="3253120" cy="3746704"/>
          </a:xfrm>
          <a:prstGeom prst="rect">
            <a:avLst/>
          </a:prstGeom>
        </p:spPr>
      </p:pic>
      <p:cxnSp>
        <p:nvCxnSpPr>
          <p:cNvPr id="4" name="Straight Connector 3">
            <a:extLst>
              <a:ext uri="{FF2B5EF4-FFF2-40B4-BE49-F238E27FC236}">
                <a16:creationId xmlns:a16="http://schemas.microsoft.com/office/drawing/2014/main" id="{D61752D2-36EB-8243-9254-D3F5FECB42F8}"/>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D973EE81-1598-4343-A980-8A5AF85FE64D}"/>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3" name="Subtitle 2"/>
          <p:cNvSpPr>
            <a:spLocks noGrp="1"/>
          </p:cNvSpPr>
          <p:nvPr>
            <p:ph type="subTitle" idx="1"/>
          </p:nvPr>
        </p:nvSpPr>
        <p:spPr>
          <a:xfrm>
            <a:off x="838200" y="4814246"/>
            <a:ext cx="5257800" cy="1292087"/>
          </a:xfrm>
          <a:prstGeom prst="rect">
            <a:avLst/>
          </a:prstGeom>
        </p:spPr>
        <p:txBody>
          <a:bodyPr lIns="0" rIns="0"/>
          <a:lstStyle>
            <a:lvl1pPr marL="0" indent="0" algn="l">
              <a:buNone/>
              <a:defRPr sz="2400">
                <a:solidFill>
                  <a:srgbClr val="005BA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Title 1"/>
          <p:cNvSpPr>
            <a:spLocks noGrp="1"/>
          </p:cNvSpPr>
          <p:nvPr>
            <p:ph type="title"/>
          </p:nvPr>
        </p:nvSpPr>
        <p:spPr>
          <a:xfrm>
            <a:off x="831850" y="2706844"/>
            <a:ext cx="10521950" cy="1878412"/>
          </a:xfrm>
          <a:prstGeom prst="rect">
            <a:avLst/>
          </a:prstGeom>
        </p:spPr>
        <p:txBody>
          <a:bodyPr lIns="0" rIns="0" anchor="t"/>
          <a:lstStyle>
            <a:lvl1pPr>
              <a:lnSpc>
                <a:spcPts val="5600"/>
              </a:lnSpc>
              <a:defRPr sz="5600" b="0" i="0" spc="-150">
                <a:solidFill>
                  <a:schemeClr val="bg1"/>
                </a:solidFill>
                <a:latin typeface="Brown" pitchFamily="2" charset="77"/>
              </a:defRPr>
            </a:lvl1pPr>
          </a:lstStyle>
          <a:p>
            <a:r>
              <a:rPr lang="en-GB"/>
              <a:t>Click to edit Master title style</a:t>
            </a:r>
            <a:endParaRPr lang="en-US"/>
          </a:p>
        </p:txBody>
      </p:sp>
      <p:pic>
        <p:nvPicPr>
          <p:cNvPr id="5" name="Picture 4" descr="Logo&#10;&#10;Description generated with very high confidence">
            <a:extLst>
              <a:ext uri="{FF2B5EF4-FFF2-40B4-BE49-F238E27FC236}">
                <a16:creationId xmlns:a16="http://schemas.microsoft.com/office/drawing/2014/main" id="{0C009679-4303-433C-A3AA-7122C6F268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18357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YELLOW W/ICONS">
    <p:bg>
      <p:bgPr>
        <a:solidFill>
          <a:schemeClr val="accent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E3C4E6-23D0-DE4E-9032-131123744694}"/>
              </a:ext>
            </a:extLst>
          </p:cNvPr>
          <p:cNvPicPr>
            <a:picLocks noChangeAspect="1"/>
          </p:cNvPicPr>
          <p:nvPr userDrawn="1"/>
        </p:nvPicPr>
        <p:blipFill>
          <a:blip r:embed="rId2"/>
          <a:stretch>
            <a:fillRect/>
          </a:stretch>
        </p:blipFill>
        <p:spPr>
          <a:xfrm>
            <a:off x="6510130" y="4551851"/>
            <a:ext cx="5257800" cy="2291862"/>
          </a:xfrm>
          <a:prstGeom prst="rect">
            <a:avLst/>
          </a:prstGeom>
        </p:spPr>
      </p:pic>
      <p:cxnSp>
        <p:nvCxnSpPr>
          <p:cNvPr id="6" name="Straight Connector 5">
            <a:extLst>
              <a:ext uri="{FF2B5EF4-FFF2-40B4-BE49-F238E27FC236}">
                <a16:creationId xmlns:a16="http://schemas.microsoft.com/office/drawing/2014/main" id="{7E30A00A-D739-E440-81BD-210C5BA0A715}"/>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7" name="TextBox 4">
            <a:extLst>
              <a:ext uri="{FF2B5EF4-FFF2-40B4-BE49-F238E27FC236}">
                <a16:creationId xmlns:a16="http://schemas.microsoft.com/office/drawing/2014/main" id="{1D883442-46AE-6A43-9AD9-D68035104ABF}"/>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9" name="Subtitle 2">
            <a:extLst>
              <a:ext uri="{FF2B5EF4-FFF2-40B4-BE49-F238E27FC236}">
                <a16:creationId xmlns:a16="http://schemas.microsoft.com/office/drawing/2014/main" id="{DD21CCB5-FB81-4131-9F77-38D3834BFBD0}"/>
              </a:ext>
            </a:extLst>
          </p:cNvPr>
          <p:cNvSpPr>
            <a:spLocks noGrp="1"/>
          </p:cNvSpPr>
          <p:nvPr>
            <p:ph type="subTitle" idx="1"/>
          </p:nvPr>
        </p:nvSpPr>
        <p:spPr>
          <a:xfrm>
            <a:off x="838200" y="4814246"/>
            <a:ext cx="5257800" cy="1292087"/>
          </a:xfrm>
          <a:prstGeom prst="rect">
            <a:avLst/>
          </a:prstGeom>
        </p:spPr>
        <p:txBody>
          <a:bodyPr lIns="0" rIns="0"/>
          <a:lstStyle>
            <a:lvl1pPr marL="0" indent="0" algn="l">
              <a:buNone/>
              <a:defRPr sz="2400">
                <a:solidFill>
                  <a:srgbClr val="005BA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a:extLst>
              <a:ext uri="{FF2B5EF4-FFF2-40B4-BE49-F238E27FC236}">
                <a16:creationId xmlns:a16="http://schemas.microsoft.com/office/drawing/2014/main" id="{A17376C1-A4BA-4BE7-B8F1-7AB7571B70D3}"/>
              </a:ext>
            </a:extLst>
          </p:cNvPr>
          <p:cNvSpPr>
            <a:spLocks noGrp="1"/>
          </p:cNvSpPr>
          <p:nvPr>
            <p:ph type="title"/>
          </p:nvPr>
        </p:nvSpPr>
        <p:spPr>
          <a:xfrm>
            <a:off x="831850" y="2706844"/>
            <a:ext cx="10521950" cy="1878412"/>
          </a:xfrm>
          <a:prstGeom prst="rect">
            <a:avLst/>
          </a:prstGeom>
        </p:spPr>
        <p:txBody>
          <a:bodyPr lIns="0" rIns="0" anchor="t"/>
          <a:lstStyle>
            <a:lvl1pPr>
              <a:lnSpc>
                <a:spcPts val="5600"/>
              </a:lnSpc>
              <a:defRPr sz="5600" b="0" i="0" spc="-150">
                <a:solidFill>
                  <a:schemeClr val="bg1"/>
                </a:solidFill>
                <a:latin typeface="Brown" pitchFamily="2" charset="77"/>
              </a:defRPr>
            </a:lvl1pPr>
          </a:lstStyle>
          <a:p>
            <a:r>
              <a:rPr lang="en-GB"/>
              <a:t>Click to edit Master title style</a:t>
            </a:r>
            <a:endParaRPr lang="en-US"/>
          </a:p>
        </p:txBody>
      </p:sp>
      <p:pic>
        <p:nvPicPr>
          <p:cNvPr id="8" name="Picture 7" descr="Logo&#10;&#10;Description generated with very high confidence">
            <a:extLst>
              <a:ext uri="{FF2B5EF4-FFF2-40B4-BE49-F238E27FC236}">
                <a16:creationId xmlns:a16="http://schemas.microsoft.com/office/drawing/2014/main" id="{9849BDAA-D02B-4C94-894B-043EDAAFA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spTree>
    <p:extLst>
      <p:ext uri="{BB962C8B-B14F-4D97-AF65-F5344CB8AC3E}">
        <p14:creationId xmlns:p14="http://schemas.microsoft.com/office/powerpoint/2010/main" val="3755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YELLOW W/ICONS">
    <p:bg>
      <p:bgPr>
        <a:solidFill>
          <a:schemeClr val="accent4"/>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30A00A-D739-E440-81BD-210C5BA0A715}"/>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7" name="TextBox 4">
            <a:extLst>
              <a:ext uri="{FF2B5EF4-FFF2-40B4-BE49-F238E27FC236}">
                <a16:creationId xmlns:a16="http://schemas.microsoft.com/office/drawing/2014/main" id="{1D883442-46AE-6A43-9AD9-D68035104ABF}"/>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9" name="Subtitle 2">
            <a:extLst>
              <a:ext uri="{FF2B5EF4-FFF2-40B4-BE49-F238E27FC236}">
                <a16:creationId xmlns:a16="http://schemas.microsoft.com/office/drawing/2014/main" id="{DD21CCB5-FB81-4131-9F77-38D3834BFBD0}"/>
              </a:ext>
            </a:extLst>
          </p:cNvPr>
          <p:cNvSpPr>
            <a:spLocks noGrp="1"/>
          </p:cNvSpPr>
          <p:nvPr>
            <p:ph type="subTitle" idx="1"/>
          </p:nvPr>
        </p:nvSpPr>
        <p:spPr>
          <a:xfrm>
            <a:off x="838200" y="4814246"/>
            <a:ext cx="5257800" cy="1292087"/>
          </a:xfrm>
          <a:prstGeom prst="rect">
            <a:avLst/>
          </a:prstGeom>
        </p:spPr>
        <p:txBody>
          <a:bodyPr lIns="0" rIns="0"/>
          <a:lstStyle>
            <a:lvl1pPr marL="0" indent="0" algn="l">
              <a:buNone/>
              <a:defRPr sz="2400">
                <a:solidFill>
                  <a:srgbClr val="005BA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a:extLst>
              <a:ext uri="{FF2B5EF4-FFF2-40B4-BE49-F238E27FC236}">
                <a16:creationId xmlns:a16="http://schemas.microsoft.com/office/drawing/2014/main" id="{A17376C1-A4BA-4BE7-B8F1-7AB7571B70D3}"/>
              </a:ext>
            </a:extLst>
          </p:cNvPr>
          <p:cNvSpPr>
            <a:spLocks noGrp="1"/>
          </p:cNvSpPr>
          <p:nvPr>
            <p:ph type="title"/>
          </p:nvPr>
        </p:nvSpPr>
        <p:spPr>
          <a:xfrm>
            <a:off x="831850" y="2706844"/>
            <a:ext cx="6289386" cy="1878412"/>
          </a:xfrm>
          <a:prstGeom prst="rect">
            <a:avLst/>
          </a:prstGeom>
        </p:spPr>
        <p:txBody>
          <a:bodyPr lIns="0" rIns="0" anchor="t"/>
          <a:lstStyle>
            <a:lvl1pPr>
              <a:lnSpc>
                <a:spcPts val="5600"/>
              </a:lnSpc>
              <a:defRPr sz="5600" b="0" i="0" spc="-150">
                <a:solidFill>
                  <a:srgbClr val="005BAA"/>
                </a:solidFill>
                <a:latin typeface="Brown" pitchFamily="2" charset="77"/>
              </a:defRPr>
            </a:lvl1pPr>
          </a:lstStyle>
          <a:p>
            <a:r>
              <a:rPr lang="en-GB"/>
              <a:t>Click to edit Master title style</a:t>
            </a:r>
            <a:endParaRPr lang="en-US"/>
          </a:p>
        </p:txBody>
      </p:sp>
      <p:pic>
        <p:nvPicPr>
          <p:cNvPr id="8" name="Picture 7" descr="Logo&#10;&#10;Description generated with very high confidence">
            <a:extLst>
              <a:ext uri="{FF2B5EF4-FFF2-40B4-BE49-F238E27FC236}">
                <a16:creationId xmlns:a16="http://schemas.microsoft.com/office/drawing/2014/main" id="{9849BDAA-D02B-4C94-894B-043EDAAFA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810" y="419811"/>
            <a:ext cx="1787656" cy="1322835"/>
          </a:xfrm>
          <a:prstGeom prst="rect">
            <a:avLst/>
          </a:prstGeom>
        </p:spPr>
      </p:pic>
      <p:pic>
        <p:nvPicPr>
          <p:cNvPr id="15" name="Picture 14">
            <a:extLst>
              <a:ext uri="{FF2B5EF4-FFF2-40B4-BE49-F238E27FC236}">
                <a16:creationId xmlns:a16="http://schemas.microsoft.com/office/drawing/2014/main" id="{E1415F10-8A95-597C-7629-E8525D318D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1959" y="-1055564"/>
            <a:ext cx="14093959" cy="7927852"/>
          </a:xfrm>
          <a:prstGeom prst="rect">
            <a:avLst/>
          </a:prstGeom>
        </p:spPr>
      </p:pic>
    </p:spTree>
    <p:extLst>
      <p:ext uri="{BB962C8B-B14F-4D97-AF65-F5344CB8AC3E}">
        <p14:creationId xmlns:p14="http://schemas.microsoft.com/office/powerpoint/2010/main" val="272884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ITH ICON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D1F2F-CCAB-5647-BB89-4B8096A8CD79}"/>
              </a:ext>
            </a:extLst>
          </p:cNvPr>
          <p:cNvSpPr/>
          <p:nvPr userDrawn="1"/>
        </p:nvSpPr>
        <p:spPr>
          <a:xfrm>
            <a:off x="7478713" y="1804987"/>
            <a:ext cx="4713287" cy="32004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3A83AFEA-CDB0-A542-9B44-152B87C2C858}"/>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74AF356D-8594-E94D-AF10-498DB286DABF}"/>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13" name="Title 1"/>
          <p:cNvSpPr>
            <a:spLocks noGrp="1"/>
          </p:cNvSpPr>
          <p:nvPr>
            <p:ph type="title"/>
          </p:nvPr>
        </p:nvSpPr>
        <p:spPr>
          <a:xfrm>
            <a:off x="831850" y="1709739"/>
            <a:ext cx="5264150" cy="2230433"/>
          </a:xfrm>
          <a:prstGeom prst="rect">
            <a:avLst/>
          </a:prstGeom>
        </p:spPr>
        <p:txBody>
          <a:bodyPr lIns="0" anchor="t"/>
          <a:lstStyle>
            <a:lvl1pPr>
              <a:lnSpc>
                <a:spcPts val="5600"/>
              </a:lnSpc>
              <a:defRPr sz="5600" b="0" i="0" spc="-150">
                <a:latin typeface="Brown" pitchFamily="2" charset="77"/>
              </a:defRPr>
            </a:lvl1pPr>
          </a:lstStyle>
          <a:p>
            <a:r>
              <a:rPr lang="en-GB"/>
              <a:t>Click to edit Master title style</a:t>
            </a:r>
            <a:endParaRPr lang="en-US"/>
          </a:p>
        </p:txBody>
      </p:sp>
      <p:sp>
        <p:nvSpPr>
          <p:cNvPr id="14" name="Text Placeholder 2"/>
          <p:cNvSpPr>
            <a:spLocks noGrp="1"/>
          </p:cNvSpPr>
          <p:nvPr>
            <p:ph type="body" idx="1"/>
          </p:nvPr>
        </p:nvSpPr>
        <p:spPr>
          <a:xfrm>
            <a:off x="831850" y="4305297"/>
            <a:ext cx="5264150" cy="1442763"/>
          </a:xfrm>
          <a:prstGeom prst="rect">
            <a:avLst/>
          </a:prstGeo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Slide Number Placeholder 5">
            <a:extLst>
              <a:ext uri="{FF2B5EF4-FFF2-40B4-BE49-F238E27FC236}">
                <a16:creationId xmlns:a16="http://schemas.microsoft.com/office/drawing/2014/main" id="{383DF50D-20BC-2449-9D7A-C2C7030EF5AA}"/>
              </a:ext>
            </a:extLst>
          </p:cNvPr>
          <p:cNvSpPr txBox="1">
            <a:spLocks/>
          </p:cNvSpPr>
          <p:nvPr userDrawn="1"/>
        </p:nvSpPr>
        <p:spPr>
          <a:xfrm>
            <a:off x="8610600" y="6316530"/>
            <a:ext cx="2743200" cy="365125"/>
          </a:xfrm>
          <a:prstGeom prst="rect">
            <a:avLst/>
          </a:prstGeom>
        </p:spPr>
        <p:txBody>
          <a:bodyPr lIns="0" tIns="0" rIns="0" bIns="0" anchor="b"/>
          <a:lstStyle>
            <a:defPPr>
              <a:defRPr lang="en-US"/>
            </a:defPPr>
            <a:lvl1pPr algn="r" rtl="0" eaLnBrk="1" fontAlgn="auto" hangingPunct="1">
              <a:spcBef>
                <a:spcPts val="0"/>
              </a:spcBef>
              <a:spcAft>
                <a:spcPts val="0"/>
              </a:spcAft>
              <a:defRPr sz="1200" b="0" i="0" kern="1200" smtClean="0">
                <a:solidFill>
                  <a:srgbClr val="005BAA"/>
                </a:solidFill>
                <a:latin typeface="Calibri Light" panose="020F0302020204030204" pitchFamily="34" charset="0"/>
                <a:ea typeface="+mn-ea"/>
                <a:cs typeface="Calibri Light" panose="020F03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CD78015-7ED3-0746-A6A4-07B02E5D7597}" type="slidenum">
              <a:rPr lang="en-US" smtClean="0"/>
              <a:pPr>
                <a:defRPr/>
              </a:pPr>
              <a:t>‹#›</a:t>
            </a:fld>
            <a:endParaRPr lang="en-US"/>
          </a:p>
        </p:txBody>
      </p:sp>
      <p:pic>
        <p:nvPicPr>
          <p:cNvPr id="19" name="Picture 18">
            <a:extLst>
              <a:ext uri="{FF2B5EF4-FFF2-40B4-BE49-F238E27FC236}">
                <a16:creationId xmlns:a16="http://schemas.microsoft.com/office/drawing/2014/main" id="{AE342B45-A70B-D24D-A142-F7E18E8CF35D}"/>
              </a:ext>
            </a:extLst>
          </p:cNvPr>
          <p:cNvPicPr>
            <a:picLocks noChangeAspect="1"/>
          </p:cNvPicPr>
          <p:nvPr userDrawn="1"/>
        </p:nvPicPr>
        <p:blipFill>
          <a:blip r:embed="rId2"/>
          <a:stretch>
            <a:fillRect/>
          </a:stretch>
        </p:blipFill>
        <p:spPr>
          <a:xfrm>
            <a:off x="8273108" y="302285"/>
            <a:ext cx="3080692" cy="667736"/>
          </a:xfrm>
          <a:prstGeom prst="rect">
            <a:avLst/>
          </a:prstGeom>
        </p:spPr>
      </p:pic>
      <p:pic>
        <p:nvPicPr>
          <p:cNvPr id="16" name="Picture 15">
            <a:extLst>
              <a:ext uri="{FF2B5EF4-FFF2-40B4-BE49-F238E27FC236}">
                <a16:creationId xmlns:a16="http://schemas.microsoft.com/office/drawing/2014/main" id="{937F8235-693A-6245-B26A-DEB1004A1D60}"/>
              </a:ext>
            </a:extLst>
          </p:cNvPr>
          <p:cNvPicPr>
            <a:picLocks noChangeAspect="1"/>
          </p:cNvPicPr>
          <p:nvPr userDrawn="1"/>
        </p:nvPicPr>
        <p:blipFill>
          <a:blip r:embed="rId3"/>
          <a:stretch>
            <a:fillRect/>
          </a:stretch>
        </p:blipFill>
        <p:spPr>
          <a:xfrm>
            <a:off x="7845425" y="2081213"/>
            <a:ext cx="3611419" cy="3724275"/>
          </a:xfrm>
          <a:prstGeom prst="rect">
            <a:avLst/>
          </a:prstGeom>
        </p:spPr>
      </p:pic>
      <p:pic>
        <p:nvPicPr>
          <p:cNvPr id="11" name="Picture 10" descr="Logo&#10;&#10;Description generated with very high confidence">
            <a:extLst>
              <a:ext uri="{FF2B5EF4-FFF2-40B4-BE49-F238E27FC236}">
                <a16:creationId xmlns:a16="http://schemas.microsoft.com/office/drawing/2014/main" id="{FE1180E2-D33F-4D4E-BAB3-E9A71C7E5F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8675" y="302285"/>
            <a:ext cx="1409997" cy="1043374"/>
          </a:xfrm>
          <a:prstGeom prst="rect">
            <a:avLst/>
          </a:prstGeom>
        </p:spPr>
      </p:pic>
    </p:spTree>
    <p:extLst>
      <p:ext uri="{BB962C8B-B14F-4D97-AF65-F5344CB8AC3E}">
        <p14:creationId xmlns:p14="http://schemas.microsoft.com/office/powerpoint/2010/main" val="24483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WITH ICON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D1F2F-CCAB-5647-BB89-4B8096A8CD79}"/>
              </a:ext>
            </a:extLst>
          </p:cNvPr>
          <p:cNvSpPr/>
          <p:nvPr userDrawn="1"/>
        </p:nvSpPr>
        <p:spPr>
          <a:xfrm>
            <a:off x="7478713" y="1814512"/>
            <a:ext cx="4713287" cy="32004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3A83AFEA-CDB0-A542-9B44-152B87C2C858}"/>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74AF356D-8594-E94D-AF10-498DB286DABF}"/>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13" name="Title 1"/>
          <p:cNvSpPr>
            <a:spLocks noGrp="1"/>
          </p:cNvSpPr>
          <p:nvPr>
            <p:ph type="title"/>
          </p:nvPr>
        </p:nvSpPr>
        <p:spPr>
          <a:xfrm>
            <a:off x="831850" y="1709739"/>
            <a:ext cx="5264150" cy="2230433"/>
          </a:xfrm>
          <a:prstGeom prst="rect">
            <a:avLst/>
          </a:prstGeom>
        </p:spPr>
        <p:txBody>
          <a:bodyPr lIns="0" anchor="t"/>
          <a:lstStyle>
            <a:lvl1pPr>
              <a:lnSpc>
                <a:spcPts val="5600"/>
              </a:lnSpc>
              <a:defRPr sz="5600" b="0" i="0" spc="-150">
                <a:latin typeface="Brown" pitchFamily="2" charset="77"/>
              </a:defRPr>
            </a:lvl1pPr>
          </a:lstStyle>
          <a:p>
            <a:r>
              <a:rPr lang="en-GB"/>
              <a:t>Click to edit Master title style</a:t>
            </a:r>
            <a:endParaRPr lang="en-US"/>
          </a:p>
        </p:txBody>
      </p:sp>
      <p:sp>
        <p:nvSpPr>
          <p:cNvPr id="14" name="Text Placeholder 2"/>
          <p:cNvSpPr>
            <a:spLocks noGrp="1"/>
          </p:cNvSpPr>
          <p:nvPr>
            <p:ph type="body" idx="1"/>
          </p:nvPr>
        </p:nvSpPr>
        <p:spPr>
          <a:xfrm>
            <a:off x="831850" y="4305297"/>
            <a:ext cx="5264150" cy="1442763"/>
          </a:xfrm>
          <a:prstGeom prst="rect">
            <a:avLst/>
          </a:prstGeo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Slide Number Placeholder 5">
            <a:extLst>
              <a:ext uri="{FF2B5EF4-FFF2-40B4-BE49-F238E27FC236}">
                <a16:creationId xmlns:a16="http://schemas.microsoft.com/office/drawing/2014/main" id="{383DF50D-20BC-2449-9D7A-C2C7030EF5AA}"/>
              </a:ext>
            </a:extLst>
          </p:cNvPr>
          <p:cNvSpPr txBox="1">
            <a:spLocks/>
          </p:cNvSpPr>
          <p:nvPr userDrawn="1"/>
        </p:nvSpPr>
        <p:spPr>
          <a:xfrm>
            <a:off x="8610600" y="6316530"/>
            <a:ext cx="2743200" cy="365125"/>
          </a:xfrm>
          <a:prstGeom prst="rect">
            <a:avLst/>
          </a:prstGeom>
        </p:spPr>
        <p:txBody>
          <a:bodyPr lIns="0" tIns="0" rIns="0" bIns="0" anchor="b"/>
          <a:lstStyle>
            <a:defPPr>
              <a:defRPr lang="en-US"/>
            </a:defPPr>
            <a:lvl1pPr algn="r" rtl="0" eaLnBrk="1" fontAlgn="auto" hangingPunct="1">
              <a:spcBef>
                <a:spcPts val="0"/>
              </a:spcBef>
              <a:spcAft>
                <a:spcPts val="0"/>
              </a:spcAft>
              <a:defRPr sz="1200" b="0" i="0" kern="1200" smtClean="0">
                <a:solidFill>
                  <a:srgbClr val="005BAA"/>
                </a:solidFill>
                <a:latin typeface="Calibri Light" panose="020F0302020204030204" pitchFamily="34" charset="0"/>
                <a:ea typeface="+mn-ea"/>
                <a:cs typeface="Calibri Light" panose="020F03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CD78015-7ED3-0746-A6A4-07B02E5D7597}" type="slidenum">
              <a:rPr lang="en-US" smtClean="0"/>
              <a:pPr>
                <a:defRPr/>
              </a:pPr>
              <a:t>‹#›</a:t>
            </a:fld>
            <a:endParaRPr lang="en-US"/>
          </a:p>
        </p:txBody>
      </p:sp>
      <p:pic>
        <p:nvPicPr>
          <p:cNvPr id="11" name="Picture 10">
            <a:extLst>
              <a:ext uri="{FF2B5EF4-FFF2-40B4-BE49-F238E27FC236}">
                <a16:creationId xmlns:a16="http://schemas.microsoft.com/office/drawing/2014/main" id="{980CAC30-590E-DA42-977B-CC0101AC5778}"/>
              </a:ext>
            </a:extLst>
          </p:cNvPr>
          <p:cNvPicPr>
            <a:picLocks noChangeAspect="1"/>
          </p:cNvPicPr>
          <p:nvPr userDrawn="1"/>
        </p:nvPicPr>
        <p:blipFill>
          <a:blip r:embed="rId2"/>
          <a:stretch>
            <a:fillRect/>
          </a:stretch>
        </p:blipFill>
        <p:spPr>
          <a:xfrm>
            <a:off x="7815905" y="1213327"/>
            <a:ext cx="3080692" cy="4518348"/>
          </a:xfrm>
          <a:prstGeom prst="rect">
            <a:avLst/>
          </a:prstGeom>
        </p:spPr>
      </p:pic>
      <p:pic>
        <p:nvPicPr>
          <p:cNvPr id="19" name="Picture 18">
            <a:extLst>
              <a:ext uri="{FF2B5EF4-FFF2-40B4-BE49-F238E27FC236}">
                <a16:creationId xmlns:a16="http://schemas.microsoft.com/office/drawing/2014/main" id="{0382673C-9A88-E24F-8A61-6CF7A54F8432}"/>
              </a:ext>
            </a:extLst>
          </p:cNvPr>
          <p:cNvPicPr>
            <a:picLocks noChangeAspect="1"/>
          </p:cNvPicPr>
          <p:nvPr userDrawn="1"/>
        </p:nvPicPr>
        <p:blipFill>
          <a:blip r:embed="rId3"/>
          <a:stretch>
            <a:fillRect/>
          </a:stretch>
        </p:blipFill>
        <p:spPr>
          <a:xfrm>
            <a:off x="8273108" y="302285"/>
            <a:ext cx="3080692" cy="667736"/>
          </a:xfrm>
          <a:prstGeom prst="rect">
            <a:avLst/>
          </a:prstGeom>
        </p:spPr>
      </p:pic>
      <p:pic>
        <p:nvPicPr>
          <p:cNvPr id="15" name="Picture 14" descr="Logo&#10;&#10;Description generated with very high confidence">
            <a:extLst>
              <a:ext uri="{FF2B5EF4-FFF2-40B4-BE49-F238E27FC236}">
                <a16:creationId xmlns:a16="http://schemas.microsoft.com/office/drawing/2014/main" id="{A516EF4B-96D5-4486-B670-27B8108956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8675" y="302285"/>
            <a:ext cx="1409997" cy="1043374"/>
          </a:xfrm>
          <a:prstGeom prst="rect">
            <a:avLst/>
          </a:prstGeom>
        </p:spPr>
      </p:pic>
    </p:spTree>
    <p:extLst>
      <p:ext uri="{BB962C8B-B14F-4D97-AF65-F5344CB8AC3E}">
        <p14:creationId xmlns:p14="http://schemas.microsoft.com/office/powerpoint/2010/main" val="39952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WITH ICON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69E7F-C2EB-E844-851F-8DFB872CB326}"/>
              </a:ext>
            </a:extLst>
          </p:cNvPr>
          <p:cNvSpPr/>
          <p:nvPr userDrawn="1"/>
        </p:nvSpPr>
        <p:spPr>
          <a:xfrm>
            <a:off x="7459663" y="1804987"/>
            <a:ext cx="4732337" cy="32004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DBC090FF-B548-5A4C-B47F-07C2FBD3C259}"/>
              </a:ext>
            </a:extLst>
          </p:cNvPr>
          <p:cNvCxnSpPr>
            <a:cxnSpLocks/>
          </p:cNvCxnSpPr>
          <p:nvPr userDrawn="1"/>
        </p:nvCxnSpPr>
        <p:spPr>
          <a:xfrm>
            <a:off x="828675" y="6843713"/>
            <a:ext cx="842963" cy="0"/>
          </a:xfrm>
          <a:prstGeom prst="line">
            <a:avLst/>
          </a:prstGeom>
          <a:ln w="3810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11CCCD43-138C-5D4F-B098-C1F28DFC32FD}"/>
              </a:ext>
            </a:extLst>
          </p:cNvPr>
          <p:cNvSpPr txBox="1">
            <a:spLocks noChangeArrowheads="1"/>
          </p:cNvSpPr>
          <p:nvPr userDrawn="1"/>
        </p:nvSpPr>
        <p:spPr bwMode="auto">
          <a:xfrm>
            <a:off x="828675" y="6564313"/>
            <a:ext cx="842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5BAA"/>
                </a:solidFill>
              </a:rPr>
              <a:t>www.fyffes.com</a:t>
            </a:r>
          </a:p>
          <a:p>
            <a:pPr eaLnBrk="1" hangingPunct="1"/>
            <a:endParaRPr lang="en-US" altLang="en-US" sz="1000">
              <a:solidFill>
                <a:srgbClr val="005BAA"/>
              </a:solidFill>
            </a:endParaRPr>
          </a:p>
        </p:txBody>
      </p:sp>
      <p:sp>
        <p:nvSpPr>
          <p:cNvPr id="25" name="Title 1"/>
          <p:cNvSpPr>
            <a:spLocks noGrp="1"/>
          </p:cNvSpPr>
          <p:nvPr>
            <p:ph type="title"/>
          </p:nvPr>
        </p:nvSpPr>
        <p:spPr>
          <a:xfrm>
            <a:off x="831850" y="1709739"/>
            <a:ext cx="5264150" cy="2230433"/>
          </a:xfrm>
          <a:prstGeom prst="rect">
            <a:avLst/>
          </a:prstGeom>
        </p:spPr>
        <p:txBody>
          <a:bodyPr lIns="0" anchor="t"/>
          <a:lstStyle>
            <a:lvl1pPr>
              <a:lnSpc>
                <a:spcPts val="5600"/>
              </a:lnSpc>
              <a:defRPr sz="5600" b="0" i="0" spc="-150">
                <a:latin typeface="Brown" pitchFamily="2" charset="77"/>
              </a:defRPr>
            </a:lvl1pPr>
          </a:lstStyle>
          <a:p>
            <a:r>
              <a:rPr lang="en-GB"/>
              <a:t>Click to edit Master title style</a:t>
            </a:r>
            <a:endParaRPr lang="en-US"/>
          </a:p>
        </p:txBody>
      </p:sp>
      <p:sp>
        <p:nvSpPr>
          <p:cNvPr id="26" name="Text Placeholder 2"/>
          <p:cNvSpPr>
            <a:spLocks noGrp="1"/>
          </p:cNvSpPr>
          <p:nvPr>
            <p:ph type="body" idx="1"/>
          </p:nvPr>
        </p:nvSpPr>
        <p:spPr>
          <a:xfrm>
            <a:off x="831850" y="4305297"/>
            <a:ext cx="5264150" cy="1442763"/>
          </a:xfrm>
          <a:prstGeom prst="rect">
            <a:avLst/>
          </a:prstGeom>
        </p:spPr>
        <p:txBody>
          <a:bodyPr l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Slide Number Placeholder 5">
            <a:extLst>
              <a:ext uri="{FF2B5EF4-FFF2-40B4-BE49-F238E27FC236}">
                <a16:creationId xmlns:a16="http://schemas.microsoft.com/office/drawing/2014/main" id="{AF5BC6C1-F7A3-3441-9F19-3C1349227C7F}"/>
              </a:ext>
            </a:extLst>
          </p:cNvPr>
          <p:cNvSpPr>
            <a:spLocks noGrp="1"/>
          </p:cNvSpPr>
          <p:nvPr>
            <p:ph type="sldNum" sz="quarter" idx="11"/>
          </p:nvPr>
        </p:nvSpPr>
        <p:spPr>
          <a:xfrm>
            <a:off x="8610600" y="6316530"/>
            <a:ext cx="2743200" cy="365125"/>
          </a:xfrm>
          <a:prstGeom prst="rect">
            <a:avLst/>
          </a:prstGeom>
        </p:spPr>
        <p:txBody>
          <a:bodyPr lIns="0" tIns="0" rIns="0" bIns="0" anchor="b"/>
          <a:lstStyle>
            <a:lvl1pPr algn="r" eaLnBrk="1" fontAlgn="auto" hangingPunct="1">
              <a:spcBef>
                <a:spcPts val="0"/>
              </a:spcBef>
              <a:spcAft>
                <a:spcPts val="0"/>
              </a:spcAft>
              <a:defRPr sz="1200" b="0" i="0" smtClean="0">
                <a:solidFill>
                  <a:srgbClr val="005BAA"/>
                </a:solidFill>
                <a:latin typeface="Calibri Light" panose="020F0302020204030204" pitchFamily="34" charset="0"/>
                <a:cs typeface="Calibri Light" panose="020F0302020204030204" pitchFamily="34" charset="0"/>
              </a:defRPr>
            </a:lvl1pPr>
          </a:lstStyle>
          <a:p>
            <a:pPr>
              <a:defRPr/>
            </a:pPr>
            <a:fld id="{ACD78015-7ED3-0746-A6A4-07B02E5D7597}" type="slidenum">
              <a:rPr lang="en-US" smtClean="0"/>
              <a:pPr>
                <a:defRPr/>
              </a:pPr>
              <a:t>‹#›</a:t>
            </a:fld>
            <a:endParaRPr lang="en-US">
              <a:solidFill>
                <a:srgbClr val="005BAA"/>
              </a:solidFill>
            </a:endParaRPr>
          </a:p>
        </p:txBody>
      </p:sp>
      <p:pic>
        <p:nvPicPr>
          <p:cNvPr id="22" name="Picture 21">
            <a:extLst>
              <a:ext uri="{FF2B5EF4-FFF2-40B4-BE49-F238E27FC236}">
                <a16:creationId xmlns:a16="http://schemas.microsoft.com/office/drawing/2014/main" id="{7E2C727B-4B49-4940-9782-E8E3A47E2FC1}"/>
              </a:ext>
            </a:extLst>
          </p:cNvPr>
          <p:cNvPicPr>
            <a:picLocks noChangeAspect="1"/>
          </p:cNvPicPr>
          <p:nvPr userDrawn="1"/>
        </p:nvPicPr>
        <p:blipFill>
          <a:blip r:embed="rId2"/>
          <a:stretch>
            <a:fillRect/>
          </a:stretch>
        </p:blipFill>
        <p:spPr>
          <a:xfrm>
            <a:off x="8273108" y="1529908"/>
            <a:ext cx="3239715" cy="3847162"/>
          </a:xfrm>
          <a:prstGeom prst="rect">
            <a:avLst/>
          </a:prstGeom>
        </p:spPr>
      </p:pic>
      <p:pic>
        <p:nvPicPr>
          <p:cNvPr id="23" name="Picture 22">
            <a:extLst>
              <a:ext uri="{FF2B5EF4-FFF2-40B4-BE49-F238E27FC236}">
                <a16:creationId xmlns:a16="http://schemas.microsoft.com/office/drawing/2014/main" id="{8D9E4297-1714-4048-B478-99D5B7BAE208}"/>
              </a:ext>
            </a:extLst>
          </p:cNvPr>
          <p:cNvPicPr>
            <a:picLocks noChangeAspect="1"/>
          </p:cNvPicPr>
          <p:nvPr userDrawn="1"/>
        </p:nvPicPr>
        <p:blipFill>
          <a:blip r:embed="rId3"/>
          <a:stretch>
            <a:fillRect/>
          </a:stretch>
        </p:blipFill>
        <p:spPr>
          <a:xfrm>
            <a:off x="8273108" y="302285"/>
            <a:ext cx="3080692" cy="667736"/>
          </a:xfrm>
          <a:prstGeom prst="rect">
            <a:avLst/>
          </a:prstGeom>
        </p:spPr>
      </p:pic>
      <p:pic>
        <p:nvPicPr>
          <p:cNvPr id="11" name="Picture 10" descr="Logo&#10;&#10;Description generated with very high confidence">
            <a:extLst>
              <a:ext uri="{FF2B5EF4-FFF2-40B4-BE49-F238E27FC236}">
                <a16:creationId xmlns:a16="http://schemas.microsoft.com/office/drawing/2014/main" id="{C1DB3E8D-76F6-42F6-8F4F-06411D27A2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8675" y="302285"/>
            <a:ext cx="1409997" cy="1043374"/>
          </a:xfrm>
          <a:prstGeom prst="rect">
            <a:avLst/>
          </a:prstGeom>
        </p:spPr>
      </p:pic>
    </p:spTree>
    <p:extLst>
      <p:ext uri="{BB962C8B-B14F-4D97-AF65-F5344CB8AC3E}">
        <p14:creationId xmlns:p14="http://schemas.microsoft.com/office/powerpoint/2010/main" val="29249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8229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87"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9" r:id="rId22"/>
  </p:sldLayoutIdLst>
  <p:hf hdr="0"/>
  <p:txStyles>
    <p:titleStyle>
      <a:lvl1pPr algn="l" rtl="0" fontAlgn="base">
        <a:lnSpc>
          <a:spcPct val="90000"/>
        </a:lnSpc>
        <a:spcBef>
          <a:spcPct val="0"/>
        </a:spcBef>
        <a:spcAft>
          <a:spcPct val="0"/>
        </a:spcAft>
        <a:defRPr sz="4400" kern="1200">
          <a:solidFill>
            <a:srgbClr val="005BAA"/>
          </a:solidFill>
          <a:latin typeface="+mj-lt"/>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p:titleStyle>
    <p:body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svg"/><Relationship Id="rId7" Type="http://schemas.openxmlformats.org/officeDocument/2006/relationships/image" Target="../media/image21.jpeg"/><Relationship Id="rId2" Type="http://schemas.openxmlformats.org/officeDocument/2006/relationships/image" Target="../media/image17.svg"/><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hyperlink" Target="https://community.wmo.int/site/knowledge-hub/programmes-and-initiatives/climate-services/wmo-el-ninola-nina-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slideLayout" Target="../slideLayouts/slideLayout10.xml"/><Relationship Id="rId5" Type="http://schemas.openxmlformats.org/officeDocument/2006/relationships/image" Target="../media/image38.sv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F7EEF259-710A-EDF2-ED4E-DF8F53E7631E}"/>
              </a:ext>
            </a:extLst>
          </p:cNvPr>
          <p:cNvSpPr>
            <a:spLocks noGrp="1"/>
          </p:cNvSpPr>
          <p:nvPr>
            <p:ph type="subTitle" idx="1"/>
          </p:nvPr>
        </p:nvSpPr>
        <p:spPr>
          <a:xfrm>
            <a:off x="424139" y="5927751"/>
            <a:ext cx="2754086" cy="317773"/>
          </a:xfrm>
          <a:solidFill>
            <a:srgbClr val="075DAA"/>
          </a:solidFill>
        </p:spPr>
        <p:txBody>
          <a:bodyPr anchor="ctr"/>
          <a:lstStyle/>
          <a:p>
            <a:pPr algn="ctr"/>
            <a:r>
              <a:rPr lang="en-GB" sz="1600" b="1">
                <a:solidFill>
                  <a:schemeClr val="bg1"/>
                </a:solidFill>
                <a:latin typeface="Brown" pitchFamily="50" charset="0"/>
              </a:rPr>
              <a:t>July 2026</a:t>
            </a:r>
          </a:p>
        </p:txBody>
      </p:sp>
      <p:sp>
        <p:nvSpPr>
          <p:cNvPr id="3" name="Título 2">
            <a:extLst>
              <a:ext uri="{FF2B5EF4-FFF2-40B4-BE49-F238E27FC236}">
                <a16:creationId xmlns:a16="http://schemas.microsoft.com/office/drawing/2014/main" id="{ED210483-5516-1F86-739C-A5A0A6F3786B}"/>
              </a:ext>
            </a:extLst>
          </p:cNvPr>
          <p:cNvSpPr>
            <a:spLocks noGrp="1"/>
          </p:cNvSpPr>
          <p:nvPr>
            <p:ph type="title"/>
          </p:nvPr>
        </p:nvSpPr>
        <p:spPr>
          <a:xfrm>
            <a:off x="3747295" y="2999129"/>
            <a:ext cx="6427366" cy="2333611"/>
          </a:xfrm>
          <a:ln>
            <a:noFill/>
          </a:ln>
        </p:spPr>
        <p:txBody>
          <a:bodyPr/>
          <a:lstStyle/>
          <a:p>
            <a:pPr algn="ctr"/>
            <a:r>
              <a:rPr lang="es-CR" sz="8000" b="1">
                <a:ln w="22225">
                  <a:solidFill>
                    <a:schemeClr val="accent2"/>
                  </a:solidFill>
                  <a:prstDash val="solid"/>
                </a:ln>
                <a:solidFill>
                  <a:srgbClr val="FFC000"/>
                </a:solidFill>
              </a:rPr>
              <a:t>SUPER NIÑO </a:t>
            </a:r>
            <a:br>
              <a:rPr lang="es-CR" sz="6000" b="1">
                <a:ln w="22225">
                  <a:solidFill>
                    <a:schemeClr val="accent2"/>
                  </a:solidFill>
                  <a:prstDash val="solid"/>
                </a:ln>
                <a:solidFill>
                  <a:srgbClr val="FFC000"/>
                </a:solidFill>
              </a:rPr>
            </a:br>
            <a:br>
              <a:rPr lang="es-CR" sz="6000" b="1">
                <a:ln w="22225">
                  <a:solidFill>
                    <a:schemeClr val="accent2"/>
                  </a:solidFill>
                  <a:prstDash val="solid"/>
                </a:ln>
                <a:solidFill>
                  <a:srgbClr val="FFC000"/>
                </a:solidFill>
              </a:rPr>
            </a:br>
            <a:r>
              <a:rPr lang="es-CR" sz="4000" b="1">
                <a:ln w="22225">
                  <a:solidFill>
                    <a:schemeClr val="accent2"/>
                  </a:solidFill>
                  <a:prstDash val="solid"/>
                </a:ln>
                <a:solidFill>
                  <a:srgbClr val="FFC000"/>
                </a:solidFill>
              </a:rPr>
              <a:t>Outlook: Impact of the Banana Supply 2026/27</a:t>
            </a:r>
          </a:p>
        </p:txBody>
      </p:sp>
    </p:spTree>
    <p:extLst>
      <p:ext uri="{BB962C8B-B14F-4D97-AF65-F5344CB8AC3E}">
        <p14:creationId xmlns:p14="http://schemas.microsoft.com/office/powerpoint/2010/main" val="329949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A93C-81AC-831E-32F5-BA1068BBCC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98B8C7-120C-7084-6168-7190439F046D}"/>
              </a:ext>
            </a:extLst>
          </p:cNvPr>
          <p:cNvSpPr>
            <a:spLocks noGrp="1"/>
          </p:cNvSpPr>
          <p:nvPr>
            <p:ph type="title"/>
          </p:nvPr>
        </p:nvSpPr>
        <p:spPr>
          <a:xfrm>
            <a:off x="257173" y="224746"/>
            <a:ext cx="11707665" cy="737279"/>
          </a:xfrm>
        </p:spPr>
        <p:txBody>
          <a:bodyPr/>
          <a:lstStyle/>
          <a:p>
            <a:r>
              <a:rPr lang="es-CR" sz="3200"/>
              <a:t>Extreme Weather Conditions by El Niño; La Niña</a:t>
            </a:r>
            <a:endParaRPr lang="en-US" sz="3200"/>
          </a:p>
        </p:txBody>
      </p:sp>
      <p:sp>
        <p:nvSpPr>
          <p:cNvPr id="4" name="Slide Number Placeholder 3">
            <a:extLst>
              <a:ext uri="{FF2B5EF4-FFF2-40B4-BE49-F238E27FC236}">
                <a16:creationId xmlns:a16="http://schemas.microsoft.com/office/drawing/2014/main" id="{989C826B-6952-C501-529C-5C5281C1D05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8015-7ED3-0746-A6A4-07B02E5D7597}" type="slidenum">
              <a:rPr kumimoji="0" lang="en-US" sz="1200" b="0" i="0" u="none" strike="noStrike" kern="1200" cap="none" spc="0" normalizeH="0" baseline="0" noProof="0" smtClean="0">
                <a:ln>
                  <a:noFill/>
                </a:ln>
                <a:solidFill>
                  <a:srgbClr val="005BAA"/>
                </a:solidFill>
                <a:effectLst/>
                <a:uLnTx/>
                <a:uFillTx/>
                <a:latin typeface="Calibri Light" panose="020F0302020204030204" pitchFamily="34" charset="0"/>
                <a:ea typeface="+mn-ea"/>
                <a:cs typeface="Calibri Light" panose="020F03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5BAA"/>
              </a:solidFill>
              <a:effectLst/>
              <a:uLnTx/>
              <a:uFillTx/>
              <a:latin typeface="Calibri Light" panose="020F0302020204030204" pitchFamily="34" charset="0"/>
              <a:ea typeface="+mn-ea"/>
              <a:cs typeface="Calibri Light" panose="020F0302020204030204" pitchFamily="34" charset="0"/>
            </a:endParaRPr>
          </a:p>
        </p:txBody>
      </p:sp>
      <p:grpSp>
        <p:nvGrpSpPr>
          <p:cNvPr id="6" name="Grupo 5">
            <a:extLst>
              <a:ext uri="{FF2B5EF4-FFF2-40B4-BE49-F238E27FC236}">
                <a16:creationId xmlns:a16="http://schemas.microsoft.com/office/drawing/2014/main" id="{CD8ACCD2-FED6-AACC-0B0D-32300C63182C}"/>
              </a:ext>
            </a:extLst>
          </p:cNvPr>
          <p:cNvGrpSpPr/>
          <p:nvPr/>
        </p:nvGrpSpPr>
        <p:grpSpPr>
          <a:xfrm>
            <a:off x="799941" y="1601157"/>
            <a:ext cx="3233734" cy="2654270"/>
            <a:chOff x="947651" y="2334355"/>
            <a:chExt cx="3444396" cy="2641297"/>
          </a:xfrm>
        </p:grpSpPr>
        <p:sp>
          <p:nvSpPr>
            <p:cNvPr id="9" name="Flowchart: Alternate Process 26">
              <a:extLst>
                <a:ext uri="{FF2B5EF4-FFF2-40B4-BE49-F238E27FC236}">
                  <a16:creationId xmlns:a16="http://schemas.microsoft.com/office/drawing/2014/main" id="{7D2E0D5B-46DA-AA09-D8B7-6F5C1CF6335B}"/>
                </a:ext>
              </a:extLst>
            </p:cNvPr>
            <p:cNvSpPr/>
            <p:nvPr/>
          </p:nvSpPr>
          <p:spPr>
            <a:xfrm flipH="1">
              <a:off x="947651" y="2373921"/>
              <a:ext cx="3444396" cy="2601731"/>
            </a:xfrm>
            <a:prstGeom prst="round2DiagRect">
              <a:avLst>
                <a:gd name="adj1" fmla="val 6006"/>
                <a:gd name="adj2" fmla="val 0"/>
              </a:avLst>
            </a:prstGeom>
            <a:solidFill>
              <a:schemeClr val="bg1"/>
            </a:solidFill>
            <a:ln>
              <a:noFill/>
            </a:ln>
            <a:effectLst>
              <a:outerShdw blurRad="165100" sx="103000" sy="103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p>
          </p:txBody>
        </p:sp>
        <p:sp>
          <p:nvSpPr>
            <p:cNvPr id="10" name="タイトル 2">
              <a:extLst>
                <a:ext uri="{FF2B5EF4-FFF2-40B4-BE49-F238E27FC236}">
                  <a16:creationId xmlns:a16="http://schemas.microsoft.com/office/drawing/2014/main" id="{4FBC1A22-B6A2-D9F5-4D15-CB2D719D1B50}"/>
                </a:ext>
              </a:extLst>
            </p:cNvPr>
            <p:cNvSpPr txBox="1">
              <a:spLocks/>
            </p:cNvSpPr>
            <p:nvPr/>
          </p:nvSpPr>
          <p:spPr>
            <a:xfrm>
              <a:off x="1538537" y="3148626"/>
              <a:ext cx="2743197" cy="1654884"/>
            </a:xfrm>
            <a:prstGeom prst="rect">
              <a:avLst/>
            </a:prstGeom>
            <a:noFill/>
          </p:spPr>
          <p:txBody>
            <a:bodyPr lIns="0" tIns="0" rIns="0" bIns="0" anchor="t"/>
            <a:lstStyle>
              <a:lvl1pPr algn="l" rtl="0" fontAlgn="base">
                <a:lnSpc>
                  <a:spcPts val="4400"/>
                </a:lnSpc>
                <a:spcBef>
                  <a:spcPct val="0"/>
                </a:spcBef>
                <a:spcAft>
                  <a:spcPct val="0"/>
                </a:spcAft>
                <a:defRPr sz="4000"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pPr>
                <a:lnSpc>
                  <a:spcPct val="100000"/>
                </a:lnSpc>
                <a:buClr>
                  <a:srgbClr val="FFC000"/>
                </a:buClr>
              </a:pPr>
              <a:r>
                <a:rPr lang="en-GB" sz="1200" b="1" spc="0" noProof="0">
                  <a:solidFill>
                    <a:schemeClr val="tx1">
                      <a:lumMod val="65000"/>
                      <a:lumOff val="35000"/>
                    </a:schemeClr>
                  </a:solidFill>
                  <a:latin typeface="+mn-lt"/>
                </a:rPr>
                <a:t>Temperature increases </a:t>
              </a:r>
              <a:r>
                <a:rPr lang="en-GB" sz="1200" spc="0" noProof="0">
                  <a:solidFill>
                    <a:schemeClr val="tx1"/>
                  </a:solidFill>
                  <a:latin typeface="+mn-lt"/>
                </a:rPr>
                <a:t>from the average temperature = warmer surface water temperature. This warming changes the interaction between ocean and atmosphere.</a:t>
              </a:r>
            </a:p>
            <a:p>
              <a:pPr>
                <a:lnSpc>
                  <a:spcPct val="100000"/>
                </a:lnSpc>
                <a:buClr>
                  <a:srgbClr val="FFC000"/>
                </a:buClr>
              </a:pPr>
              <a:endParaRPr lang="en-GB" sz="1000" spc="0" noProof="0">
                <a:solidFill>
                  <a:schemeClr val="tx1"/>
                </a:solidFill>
                <a:latin typeface="+mn-lt"/>
              </a:endParaRPr>
            </a:p>
            <a:p>
              <a:pPr>
                <a:lnSpc>
                  <a:spcPct val="100000"/>
                </a:lnSpc>
                <a:buClr>
                  <a:srgbClr val="FFC000"/>
                </a:buClr>
              </a:pPr>
              <a:r>
                <a:rPr lang="en-GB" sz="1200" b="1" spc="0" noProof="0">
                  <a:solidFill>
                    <a:schemeClr val="tx1">
                      <a:lumMod val="65000"/>
                      <a:lumOff val="35000"/>
                    </a:schemeClr>
                  </a:solidFill>
                  <a:latin typeface="+mn-lt"/>
                </a:rPr>
                <a:t>Impact Pineapple Production Area</a:t>
              </a:r>
            </a:p>
            <a:p>
              <a:pPr>
                <a:lnSpc>
                  <a:spcPct val="100000"/>
                </a:lnSpc>
                <a:buClr>
                  <a:srgbClr val="FFC000"/>
                </a:buClr>
              </a:pPr>
              <a:r>
                <a:rPr lang="en-GB" sz="1200" b="1" noProof="0"/>
                <a:t> </a:t>
              </a:r>
              <a:r>
                <a:rPr lang="en-GB" sz="1200" spc="0">
                  <a:solidFill>
                    <a:schemeClr val="tx1"/>
                  </a:solidFill>
                  <a:latin typeface="+mn-lt"/>
                </a:rPr>
                <a:t>Wind</a:t>
              </a:r>
              <a:r>
                <a:rPr lang="en-GB" sz="1200" spc="0" noProof="0">
                  <a:solidFill>
                    <a:schemeClr val="tx1"/>
                  </a:solidFill>
                  <a:latin typeface="+mn-lt"/>
                </a:rPr>
                <a:t> patterns, higher rainfall </a:t>
              </a:r>
              <a:r>
                <a:rPr lang="en-GB" sz="1200" spc="0">
                  <a:solidFill>
                    <a:schemeClr val="tx1"/>
                  </a:solidFill>
                  <a:latin typeface="+mn-lt"/>
                </a:rPr>
                <a:t>in pineapple production area </a:t>
              </a:r>
              <a:r>
                <a:rPr lang="en-GB" sz="1200" spc="0" noProof="0">
                  <a:solidFill>
                    <a:schemeClr val="tx1"/>
                  </a:solidFill>
                  <a:latin typeface="+mn-lt"/>
                </a:rPr>
                <a:t>and temperature patterns shift across LATAM and other regions.</a:t>
              </a:r>
            </a:p>
          </p:txBody>
        </p:sp>
        <p:sp>
          <p:nvSpPr>
            <p:cNvPr id="11" name="Flowchart: Alternate Process 26">
              <a:extLst>
                <a:ext uri="{FF2B5EF4-FFF2-40B4-BE49-F238E27FC236}">
                  <a16:creationId xmlns:a16="http://schemas.microsoft.com/office/drawing/2014/main" id="{1FC44D29-52C3-1FDD-6FDF-78DC2922FFC2}"/>
                </a:ext>
              </a:extLst>
            </p:cNvPr>
            <p:cNvSpPr/>
            <p:nvPr/>
          </p:nvSpPr>
          <p:spPr>
            <a:xfrm flipH="1">
              <a:off x="948655" y="2334355"/>
              <a:ext cx="3443391" cy="566765"/>
            </a:xfrm>
            <a:prstGeom prst="round2DiagRect">
              <a:avLst>
                <a:gd name="adj1" fmla="val 6006"/>
                <a:gd name="adj2" fmla="val 0"/>
              </a:avLst>
            </a:prstGeom>
            <a:solidFill>
              <a:srgbClr val="FFD1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p>
          </p:txBody>
        </p:sp>
        <p:sp>
          <p:nvSpPr>
            <p:cNvPr id="17" name="TextBox 22">
              <a:extLst>
                <a:ext uri="{FF2B5EF4-FFF2-40B4-BE49-F238E27FC236}">
                  <a16:creationId xmlns:a16="http://schemas.microsoft.com/office/drawing/2014/main" id="{00F04DA9-2C61-CCED-8613-1E6180351E6D}"/>
                </a:ext>
              </a:extLst>
            </p:cNvPr>
            <p:cNvSpPr txBox="1"/>
            <p:nvPr/>
          </p:nvSpPr>
          <p:spPr>
            <a:xfrm>
              <a:off x="1134284" y="2454426"/>
              <a:ext cx="3147449" cy="369332"/>
            </a:xfrm>
            <a:prstGeom prst="rect">
              <a:avLst/>
            </a:prstGeom>
            <a:noFill/>
          </p:spPr>
          <p:txBody>
            <a:bodyPr wrap="square">
              <a:spAutoFit/>
            </a:bodyPr>
            <a:lstStyle/>
            <a:p>
              <a:pPr algn="ctr"/>
              <a:r>
                <a:rPr lang="en-GB" b="1" spc="0" noProof="0">
                  <a:solidFill>
                    <a:srgbClr val="005BAA"/>
                  </a:solidFill>
                  <a:latin typeface="Brown" pitchFamily="50" charset="0"/>
                </a:rPr>
                <a:t>El Niño</a:t>
              </a:r>
            </a:p>
          </p:txBody>
        </p:sp>
        <p:pic>
          <p:nvPicPr>
            <p:cNvPr id="27" name="Graphic 24">
              <a:extLst>
                <a:ext uri="{FF2B5EF4-FFF2-40B4-BE49-F238E27FC236}">
                  <a16:creationId xmlns:a16="http://schemas.microsoft.com/office/drawing/2014/main" id="{A49981F1-2B6B-B5D5-E84D-B691572CC786}"/>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75369" y="3163532"/>
              <a:ext cx="302542" cy="302542"/>
            </a:xfrm>
            <a:prstGeom prst="rect">
              <a:avLst/>
            </a:prstGeom>
          </p:spPr>
        </p:pic>
        <p:pic>
          <p:nvPicPr>
            <p:cNvPr id="28" name="Graphic 24">
              <a:extLst>
                <a:ext uri="{FF2B5EF4-FFF2-40B4-BE49-F238E27FC236}">
                  <a16:creationId xmlns:a16="http://schemas.microsoft.com/office/drawing/2014/main" id="{6E89D7C1-964C-FEBB-0FE8-89E547F7D112}"/>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76127" y="4163549"/>
              <a:ext cx="302542" cy="302542"/>
            </a:xfrm>
            <a:prstGeom prst="rect">
              <a:avLst/>
            </a:prstGeom>
          </p:spPr>
        </p:pic>
      </p:grpSp>
      <p:grpSp>
        <p:nvGrpSpPr>
          <p:cNvPr id="42" name="Grupo 41">
            <a:extLst>
              <a:ext uri="{FF2B5EF4-FFF2-40B4-BE49-F238E27FC236}">
                <a16:creationId xmlns:a16="http://schemas.microsoft.com/office/drawing/2014/main" id="{50B945AE-4010-D2B4-46EC-462C7F968683}"/>
              </a:ext>
            </a:extLst>
          </p:cNvPr>
          <p:cNvGrpSpPr/>
          <p:nvPr/>
        </p:nvGrpSpPr>
        <p:grpSpPr>
          <a:xfrm>
            <a:off x="4743009" y="1609042"/>
            <a:ext cx="3128280" cy="2633005"/>
            <a:chOff x="870659" y="2334353"/>
            <a:chExt cx="3639730" cy="2760422"/>
          </a:xfrm>
        </p:grpSpPr>
        <p:sp>
          <p:nvSpPr>
            <p:cNvPr id="43" name="Flowchart: Alternate Process 26">
              <a:extLst>
                <a:ext uri="{FF2B5EF4-FFF2-40B4-BE49-F238E27FC236}">
                  <a16:creationId xmlns:a16="http://schemas.microsoft.com/office/drawing/2014/main" id="{6E7E9A1D-7404-CB65-9745-DFBFA55D4245}"/>
                </a:ext>
              </a:extLst>
            </p:cNvPr>
            <p:cNvSpPr/>
            <p:nvPr/>
          </p:nvSpPr>
          <p:spPr>
            <a:xfrm flipH="1">
              <a:off x="870659" y="2334353"/>
              <a:ext cx="3639730" cy="2760422"/>
            </a:xfrm>
            <a:prstGeom prst="round2DiagRect">
              <a:avLst>
                <a:gd name="adj1" fmla="val 6006"/>
                <a:gd name="adj2" fmla="val 0"/>
              </a:avLst>
            </a:prstGeom>
            <a:solidFill>
              <a:schemeClr val="bg1"/>
            </a:solidFill>
            <a:ln>
              <a:noFill/>
            </a:ln>
            <a:effectLst>
              <a:outerShdw blurRad="165100" sx="103000" sy="103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p>
          </p:txBody>
        </p:sp>
        <p:sp>
          <p:nvSpPr>
            <p:cNvPr id="44" name="タイトル 2">
              <a:extLst>
                <a:ext uri="{FF2B5EF4-FFF2-40B4-BE49-F238E27FC236}">
                  <a16:creationId xmlns:a16="http://schemas.microsoft.com/office/drawing/2014/main" id="{2069C7C6-1CCB-690F-DF5F-862AEC798F13}"/>
                </a:ext>
              </a:extLst>
            </p:cNvPr>
            <p:cNvSpPr txBox="1">
              <a:spLocks/>
            </p:cNvSpPr>
            <p:nvPr/>
          </p:nvSpPr>
          <p:spPr>
            <a:xfrm>
              <a:off x="1538539" y="3148627"/>
              <a:ext cx="2601776" cy="1180775"/>
            </a:xfrm>
            <a:prstGeom prst="rect">
              <a:avLst/>
            </a:prstGeom>
            <a:noFill/>
          </p:spPr>
          <p:txBody>
            <a:bodyPr lIns="0" tIns="0" rIns="0" bIns="0" anchor="t"/>
            <a:lstStyle>
              <a:lvl1pPr algn="l" rtl="0" fontAlgn="base">
                <a:lnSpc>
                  <a:spcPts val="4400"/>
                </a:lnSpc>
                <a:spcBef>
                  <a:spcPct val="0"/>
                </a:spcBef>
                <a:spcAft>
                  <a:spcPct val="0"/>
                </a:spcAft>
                <a:defRPr sz="4000"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pPr eaLnBrk="1" hangingPunct="1">
                <a:lnSpc>
                  <a:spcPct val="100000"/>
                </a:lnSpc>
                <a:buClr>
                  <a:srgbClr val="FFC000"/>
                </a:buClr>
              </a:pPr>
              <a:r>
                <a:rPr lang="en-GB" sz="1200" b="1" spc="0" noProof="0">
                  <a:solidFill>
                    <a:schemeClr val="tx1">
                      <a:lumMod val="65000"/>
                      <a:lumOff val="35000"/>
                    </a:schemeClr>
                  </a:solidFill>
                  <a:latin typeface="+mn-lt"/>
                </a:rPr>
                <a:t>Temperature decreases </a:t>
              </a:r>
              <a:r>
                <a:rPr lang="en-GB" sz="1200" spc="0" noProof="0">
                  <a:solidFill>
                    <a:schemeClr val="tx1">
                      <a:lumMod val="65000"/>
                      <a:lumOff val="35000"/>
                    </a:schemeClr>
                  </a:solidFill>
                  <a:latin typeface="+mn-lt"/>
                </a:rPr>
                <a:t>from the average - colder surface temperature in the Central and Eastern Pacific.</a:t>
              </a:r>
            </a:p>
            <a:p>
              <a:pPr eaLnBrk="1" hangingPunct="1">
                <a:lnSpc>
                  <a:spcPct val="100000"/>
                </a:lnSpc>
                <a:buClr>
                  <a:srgbClr val="FFC000"/>
                </a:buClr>
              </a:pPr>
              <a:endParaRPr lang="en-GB" sz="1200" spc="0" noProof="0">
                <a:solidFill>
                  <a:schemeClr val="tx1">
                    <a:lumMod val="65000"/>
                    <a:lumOff val="35000"/>
                  </a:schemeClr>
                </a:solidFill>
                <a:latin typeface="+mn-lt"/>
              </a:endParaRPr>
            </a:p>
            <a:p>
              <a:pPr>
                <a:lnSpc>
                  <a:spcPct val="100000"/>
                </a:lnSpc>
                <a:buClr>
                  <a:srgbClr val="FFC000"/>
                </a:buClr>
              </a:pPr>
              <a:r>
                <a:rPr lang="en-GB" sz="1200" b="1" spc="0" noProof="0">
                  <a:solidFill>
                    <a:schemeClr val="tx1">
                      <a:lumMod val="65000"/>
                      <a:lumOff val="35000"/>
                    </a:schemeClr>
                  </a:solidFill>
                  <a:latin typeface="+mn-lt"/>
                </a:rPr>
                <a:t>Impact Pineapple Production Area</a:t>
              </a:r>
              <a:r>
                <a:rPr lang="en-GB" sz="1200" b="1" spc="0" noProof="0">
                  <a:solidFill>
                    <a:schemeClr val="tx1"/>
                  </a:solidFill>
                  <a:latin typeface="+mn-lt"/>
                </a:rPr>
                <a:t> </a:t>
              </a:r>
              <a:r>
                <a:rPr lang="en-GB" sz="1200" spc="0">
                  <a:solidFill>
                    <a:schemeClr val="tx1"/>
                  </a:solidFill>
                  <a:latin typeface="+mn-lt"/>
                </a:rPr>
                <a:t>Commonly associated with reduced rainfall in pineapple production.</a:t>
              </a:r>
              <a:endParaRPr lang="en-GB" sz="1200" spc="0" noProof="0">
                <a:solidFill>
                  <a:schemeClr val="tx1"/>
                </a:solidFill>
                <a:latin typeface="+mn-lt"/>
              </a:endParaRPr>
            </a:p>
          </p:txBody>
        </p:sp>
        <p:sp>
          <p:nvSpPr>
            <p:cNvPr id="45" name="Flowchart: Alternate Process 26">
              <a:extLst>
                <a:ext uri="{FF2B5EF4-FFF2-40B4-BE49-F238E27FC236}">
                  <a16:creationId xmlns:a16="http://schemas.microsoft.com/office/drawing/2014/main" id="{05FF4460-4F2F-CAC7-A3B7-2F8FC739A586}"/>
                </a:ext>
              </a:extLst>
            </p:cNvPr>
            <p:cNvSpPr/>
            <p:nvPr/>
          </p:nvSpPr>
          <p:spPr>
            <a:xfrm flipH="1">
              <a:off x="948656" y="2334355"/>
              <a:ext cx="3561732" cy="566765"/>
            </a:xfrm>
            <a:prstGeom prst="round2DiagRect">
              <a:avLst>
                <a:gd name="adj1" fmla="val 6006"/>
                <a:gd name="adj2" fmla="val 0"/>
              </a:avLst>
            </a:prstGeom>
            <a:solidFill>
              <a:srgbClr val="005BA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p>
          </p:txBody>
        </p:sp>
        <p:sp>
          <p:nvSpPr>
            <p:cNvPr id="46" name="TextBox 22">
              <a:extLst>
                <a:ext uri="{FF2B5EF4-FFF2-40B4-BE49-F238E27FC236}">
                  <a16:creationId xmlns:a16="http://schemas.microsoft.com/office/drawing/2014/main" id="{EAC7FB7C-B2B4-8B0F-D2B2-892E97C5E016}"/>
                </a:ext>
              </a:extLst>
            </p:cNvPr>
            <p:cNvSpPr txBox="1"/>
            <p:nvPr/>
          </p:nvSpPr>
          <p:spPr>
            <a:xfrm>
              <a:off x="1155796" y="2443491"/>
              <a:ext cx="3147451" cy="369332"/>
            </a:xfrm>
            <a:prstGeom prst="rect">
              <a:avLst/>
            </a:prstGeom>
            <a:noFill/>
          </p:spPr>
          <p:txBody>
            <a:bodyPr wrap="square">
              <a:spAutoFit/>
            </a:bodyPr>
            <a:lstStyle/>
            <a:p>
              <a:pPr algn="ctr"/>
              <a:r>
                <a:rPr lang="en-GB" b="1" spc="0" noProof="0">
                  <a:solidFill>
                    <a:schemeClr val="bg1"/>
                  </a:solidFill>
                  <a:latin typeface="Brown" pitchFamily="50" charset="0"/>
                </a:rPr>
                <a:t>La Niña</a:t>
              </a:r>
            </a:p>
          </p:txBody>
        </p:sp>
        <p:pic>
          <p:nvPicPr>
            <p:cNvPr id="47" name="Graphic 24">
              <a:extLst>
                <a:ext uri="{FF2B5EF4-FFF2-40B4-BE49-F238E27FC236}">
                  <a16:creationId xmlns:a16="http://schemas.microsoft.com/office/drawing/2014/main" id="{A44189C4-D7D4-CCFC-7DCA-65027C1697D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51287" y="3163532"/>
              <a:ext cx="326624" cy="302542"/>
            </a:xfrm>
            <a:prstGeom prst="rect">
              <a:avLst/>
            </a:prstGeom>
          </p:spPr>
        </p:pic>
        <p:pic>
          <p:nvPicPr>
            <p:cNvPr id="48" name="Graphic 24">
              <a:extLst>
                <a:ext uri="{FF2B5EF4-FFF2-40B4-BE49-F238E27FC236}">
                  <a16:creationId xmlns:a16="http://schemas.microsoft.com/office/drawing/2014/main" id="{FE48B032-0D6C-1C42-7B40-BCD291BEC95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73401" y="4083357"/>
              <a:ext cx="326624" cy="302542"/>
            </a:xfrm>
            <a:prstGeom prst="rect">
              <a:avLst/>
            </a:prstGeom>
          </p:spPr>
        </p:pic>
      </p:grpSp>
      <p:sp>
        <p:nvSpPr>
          <p:cNvPr id="49" name="TextBox 8">
            <a:extLst>
              <a:ext uri="{FF2B5EF4-FFF2-40B4-BE49-F238E27FC236}">
                <a16:creationId xmlns:a16="http://schemas.microsoft.com/office/drawing/2014/main" id="{12E1426C-8361-8050-3422-24819E45004E}"/>
              </a:ext>
            </a:extLst>
          </p:cNvPr>
          <p:cNvSpPr txBox="1"/>
          <p:nvPr/>
        </p:nvSpPr>
        <p:spPr>
          <a:xfrm>
            <a:off x="1253643" y="6595862"/>
            <a:ext cx="7326364" cy="369332"/>
          </a:xfrm>
          <a:prstGeom prst="rect">
            <a:avLst/>
          </a:prstGeom>
          <a:noFill/>
        </p:spPr>
        <p:txBody>
          <a:bodyPr wrap="square">
            <a:spAutoFit/>
          </a:bodyPr>
          <a:lstStyle/>
          <a:p>
            <a:r>
              <a:rPr lang="en-GB" sz="900">
                <a:solidFill>
                  <a:schemeClr val="bg1">
                    <a:lumMod val="50000"/>
                  </a:schemeClr>
                </a:solidFill>
              </a:rPr>
              <a:t>*Outlook 2026: </a:t>
            </a:r>
            <a:r>
              <a:rPr lang="en-GB" sz="900">
                <a:solidFill>
                  <a:schemeClr val="bg1">
                    <a:lumMod val="50000"/>
                  </a:schemeClr>
                </a:solidFill>
                <a:hlinkClick r:id="rId4"/>
              </a:rPr>
              <a:t>https://community.wmo.int/site/knowledge-hub/programmes-and-initiatives/climate-services/wmo-el-ninola-nina-updates</a:t>
            </a:r>
            <a:endParaRPr lang="en-GB" sz="900">
              <a:solidFill>
                <a:schemeClr val="bg1">
                  <a:lumMod val="50000"/>
                </a:schemeClr>
              </a:solidFill>
            </a:endParaRPr>
          </a:p>
          <a:p>
            <a:endParaRPr lang="en-GB" sz="900">
              <a:solidFill>
                <a:schemeClr val="bg1">
                  <a:lumMod val="50000"/>
                </a:schemeClr>
              </a:solidFill>
            </a:endParaRPr>
          </a:p>
        </p:txBody>
      </p:sp>
      <p:grpSp>
        <p:nvGrpSpPr>
          <p:cNvPr id="56" name="Grupo 55">
            <a:extLst>
              <a:ext uri="{FF2B5EF4-FFF2-40B4-BE49-F238E27FC236}">
                <a16:creationId xmlns:a16="http://schemas.microsoft.com/office/drawing/2014/main" id="{6DC8D015-12C1-63C6-1FD6-49F4CCF2D246}"/>
              </a:ext>
            </a:extLst>
          </p:cNvPr>
          <p:cNvGrpSpPr/>
          <p:nvPr/>
        </p:nvGrpSpPr>
        <p:grpSpPr>
          <a:xfrm>
            <a:off x="375611" y="1527829"/>
            <a:ext cx="721796" cy="723329"/>
            <a:chOff x="6510045" y="2127596"/>
            <a:chExt cx="1078352" cy="1078352"/>
          </a:xfrm>
        </p:grpSpPr>
        <p:sp>
          <p:nvSpPr>
            <p:cNvPr id="50" name="Elipse 49">
              <a:extLst>
                <a:ext uri="{FF2B5EF4-FFF2-40B4-BE49-F238E27FC236}">
                  <a16:creationId xmlns:a16="http://schemas.microsoft.com/office/drawing/2014/main" id="{0D4E9804-7059-2CB6-A769-C81E8BB45CE4}"/>
                </a:ext>
              </a:extLst>
            </p:cNvPr>
            <p:cNvSpPr/>
            <p:nvPr/>
          </p:nvSpPr>
          <p:spPr>
            <a:xfrm>
              <a:off x="6510045" y="2127596"/>
              <a:ext cx="1078352" cy="1078352"/>
            </a:xfrm>
            <a:prstGeom prst="ellipse">
              <a:avLst/>
            </a:prstGeom>
            <a:solidFill>
              <a:srgbClr val="FF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5" name="Gráfico 54">
              <a:extLst>
                <a:ext uri="{FF2B5EF4-FFF2-40B4-BE49-F238E27FC236}">
                  <a16:creationId xmlns:a16="http://schemas.microsoft.com/office/drawing/2014/main" id="{8763DF30-302F-2C5D-BC90-7BEDEED28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0417" y="2296189"/>
              <a:ext cx="792789" cy="792789"/>
            </a:xfrm>
            <a:prstGeom prst="rect">
              <a:avLst/>
            </a:prstGeom>
          </p:spPr>
        </p:pic>
      </p:grpSp>
      <p:grpSp>
        <p:nvGrpSpPr>
          <p:cNvPr id="57" name="Grupo 56">
            <a:extLst>
              <a:ext uri="{FF2B5EF4-FFF2-40B4-BE49-F238E27FC236}">
                <a16:creationId xmlns:a16="http://schemas.microsoft.com/office/drawing/2014/main" id="{EA8EC749-D328-A66F-A811-CBDB8B03E72F}"/>
              </a:ext>
            </a:extLst>
          </p:cNvPr>
          <p:cNvGrpSpPr/>
          <p:nvPr/>
        </p:nvGrpSpPr>
        <p:grpSpPr>
          <a:xfrm>
            <a:off x="4577838" y="1546584"/>
            <a:ext cx="739201" cy="716543"/>
            <a:chOff x="6510045" y="2127596"/>
            <a:chExt cx="1078352" cy="1078352"/>
          </a:xfrm>
        </p:grpSpPr>
        <p:sp>
          <p:nvSpPr>
            <p:cNvPr id="58" name="Elipse 57">
              <a:extLst>
                <a:ext uri="{FF2B5EF4-FFF2-40B4-BE49-F238E27FC236}">
                  <a16:creationId xmlns:a16="http://schemas.microsoft.com/office/drawing/2014/main" id="{E1A3E87C-99D6-EDD6-A1F3-F3674B0A0690}"/>
                </a:ext>
              </a:extLst>
            </p:cNvPr>
            <p:cNvSpPr/>
            <p:nvPr/>
          </p:nvSpPr>
          <p:spPr>
            <a:xfrm>
              <a:off x="6510045" y="2127596"/>
              <a:ext cx="1078352" cy="1078352"/>
            </a:xfrm>
            <a:prstGeom prst="ellipse">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9" name="Gráfico 58">
              <a:extLst>
                <a:ext uri="{FF2B5EF4-FFF2-40B4-BE49-F238E27FC236}">
                  <a16:creationId xmlns:a16="http://schemas.microsoft.com/office/drawing/2014/main" id="{828DE5A3-FC1D-0413-4C46-BF0517AB8E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720569" y="2316055"/>
              <a:ext cx="671467" cy="671467"/>
            </a:xfrm>
            <a:prstGeom prst="rect">
              <a:avLst/>
            </a:prstGeom>
          </p:spPr>
        </p:pic>
      </p:grpSp>
      <p:pic>
        <p:nvPicPr>
          <p:cNvPr id="30" name="Imagen 2">
            <a:extLst>
              <a:ext uri="{FF2B5EF4-FFF2-40B4-BE49-F238E27FC236}">
                <a16:creationId xmlns:a16="http://schemas.microsoft.com/office/drawing/2014/main" id="{F1659436-15C7-6393-045B-C96E416AE9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9560" y="4202615"/>
            <a:ext cx="3081728" cy="1804880"/>
          </a:xfrm>
          <a:prstGeom prst="rect">
            <a:avLst/>
          </a:prstGeom>
          <a:ln>
            <a:solidFill>
              <a:srgbClr val="E65C3B"/>
            </a:solidFill>
          </a:ln>
        </p:spPr>
      </p:pic>
      <p:sp>
        <p:nvSpPr>
          <p:cNvPr id="31" name="Elipse 7">
            <a:extLst>
              <a:ext uri="{FF2B5EF4-FFF2-40B4-BE49-F238E27FC236}">
                <a16:creationId xmlns:a16="http://schemas.microsoft.com/office/drawing/2014/main" id="{09FB3494-C66A-0426-707D-5DA3B40B4037}"/>
              </a:ext>
            </a:extLst>
          </p:cNvPr>
          <p:cNvSpPr/>
          <p:nvPr/>
        </p:nvSpPr>
        <p:spPr>
          <a:xfrm>
            <a:off x="5478335" y="5007883"/>
            <a:ext cx="1454448" cy="35814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39" name="Imagen 1">
            <a:extLst>
              <a:ext uri="{FF2B5EF4-FFF2-40B4-BE49-F238E27FC236}">
                <a16:creationId xmlns:a16="http://schemas.microsoft.com/office/drawing/2014/main" id="{61BE2E8B-3702-8252-BCD1-A2F2E1796D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941" y="4229734"/>
            <a:ext cx="3215000" cy="1800399"/>
          </a:xfrm>
          <a:prstGeom prst="rect">
            <a:avLst/>
          </a:prstGeom>
          <a:ln>
            <a:solidFill>
              <a:srgbClr val="E65C3B"/>
            </a:solidFill>
          </a:ln>
        </p:spPr>
      </p:pic>
      <p:sp>
        <p:nvSpPr>
          <p:cNvPr id="40" name="Elipse 6">
            <a:extLst>
              <a:ext uri="{FF2B5EF4-FFF2-40B4-BE49-F238E27FC236}">
                <a16:creationId xmlns:a16="http://schemas.microsoft.com/office/drawing/2014/main" id="{1F1D53EB-9FA6-2E7A-EB34-EF996D84C62D}"/>
              </a:ext>
            </a:extLst>
          </p:cNvPr>
          <p:cNvSpPr/>
          <p:nvPr/>
        </p:nvSpPr>
        <p:spPr>
          <a:xfrm>
            <a:off x="2268822" y="4800882"/>
            <a:ext cx="1292965" cy="354001"/>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TextBox 4">
            <a:extLst>
              <a:ext uri="{FF2B5EF4-FFF2-40B4-BE49-F238E27FC236}">
                <a16:creationId xmlns:a16="http://schemas.microsoft.com/office/drawing/2014/main" id="{15C55174-F4E5-C24B-43FB-D1CE1ACDAF3C}"/>
              </a:ext>
            </a:extLst>
          </p:cNvPr>
          <p:cNvSpPr txBox="1"/>
          <p:nvPr/>
        </p:nvSpPr>
        <p:spPr>
          <a:xfrm>
            <a:off x="8045541" y="2373076"/>
            <a:ext cx="3919297" cy="3508653"/>
          </a:xfrm>
          <a:prstGeom prst="rect">
            <a:avLst/>
          </a:prstGeom>
          <a:noFill/>
        </p:spPr>
        <p:txBody>
          <a:bodyPr wrap="square">
            <a:spAutoFit/>
          </a:bodyPr>
          <a:lstStyle/>
          <a:p>
            <a:r>
              <a:rPr lang="en-US" b="1">
                <a:solidFill>
                  <a:srgbClr val="6EAE40"/>
                </a:solidFill>
                <a:latin typeface="Brown" pitchFamily="50" charset="0"/>
              </a:rPr>
              <a:t>Measurements to identify </a:t>
            </a:r>
          </a:p>
          <a:p>
            <a:r>
              <a:rPr lang="en-US" b="1">
                <a:solidFill>
                  <a:srgbClr val="6EAE40"/>
                </a:solidFill>
                <a:latin typeface="Brown" pitchFamily="50" charset="0"/>
              </a:rPr>
              <a:t>El Niño &amp; La Niña</a:t>
            </a:r>
          </a:p>
          <a:p>
            <a:endParaRPr lang="en-US" sz="1000" b="1">
              <a:solidFill>
                <a:srgbClr val="6EAE40"/>
              </a:solidFill>
              <a:latin typeface="Brown" pitchFamily="50" charset="0"/>
            </a:endParaRPr>
          </a:p>
          <a:p>
            <a:pPr marL="285750" indent="-285750">
              <a:buFont typeface="Arial" panose="020B0604020202020204" pitchFamily="34" charset="0"/>
              <a:buChar char="•"/>
            </a:pPr>
            <a:r>
              <a:rPr lang="en-US" sz="1400" b="1">
                <a:solidFill>
                  <a:schemeClr val="tx1">
                    <a:lumMod val="65000"/>
                    <a:lumOff val="35000"/>
                  </a:schemeClr>
                </a:solidFill>
                <a:latin typeface="+mn-lt"/>
              </a:rPr>
              <a:t>Water surface temperature </a:t>
            </a:r>
            <a:r>
              <a:rPr lang="en-US" sz="1400">
                <a:solidFill>
                  <a:schemeClr val="tx1">
                    <a:lumMod val="65000"/>
                    <a:lumOff val="35000"/>
                  </a:schemeClr>
                </a:solidFill>
                <a:latin typeface="+mn-lt"/>
              </a:rPr>
              <a:t>along </a:t>
            </a:r>
            <a:br>
              <a:rPr lang="en-US" sz="1400">
                <a:solidFill>
                  <a:schemeClr val="tx1">
                    <a:lumMod val="65000"/>
                    <a:lumOff val="35000"/>
                  </a:schemeClr>
                </a:solidFill>
                <a:latin typeface="+mn-lt"/>
              </a:rPr>
            </a:br>
            <a:r>
              <a:rPr lang="en-US" sz="1400">
                <a:solidFill>
                  <a:schemeClr val="tx1">
                    <a:lumMod val="65000"/>
                    <a:lumOff val="35000"/>
                  </a:schemeClr>
                </a:solidFill>
                <a:latin typeface="+mn-lt"/>
              </a:rPr>
              <a:t>the Equator line being monitored between the Coast of Australia to America  (Peru)</a:t>
            </a:r>
          </a:p>
          <a:p>
            <a:pPr marL="285750" indent="-285750">
              <a:buFont typeface="Arial" panose="020B0604020202020204" pitchFamily="34" charset="0"/>
              <a:buChar char="•"/>
            </a:pPr>
            <a:endParaRPr lang="en-US" sz="1400">
              <a:solidFill>
                <a:schemeClr val="tx1">
                  <a:lumMod val="65000"/>
                  <a:lumOff val="35000"/>
                </a:schemeClr>
              </a:solidFill>
              <a:latin typeface="+mn-lt"/>
            </a:endParaRPr>
          </a:p>
          <a:p>
            <a:pPr marL="285750" indent="-285750">
              <a:buFont typeface="Arial" panose="020B0604020202020204" pitchFamily="34" charset="0"/>
              <a:buChar char="•"/>
            </a:pPr>
            <a:r>
              <a:rPr lang="en-US" sz="1400">
                <a:solidFill>
                  <a:schemeClr val="tx1">
                    <a:lumMod val="65000"/>
                    <a:lumOff val="35000"/>
                  </a:schemeClr>
                </a:solidFill>
                <a:latin typeface="+mn-lt"/>
              </a:rPr>
              <a:t>These temperatures are compared with historic average, thus is the variation from last 40 years average the considered </a:t>
            </a:r>
            <a:r>
              <a:rPr lang="en-US" sz="1400" b="1">
                <a:solidFill>
                  <a:schemeClr val="tx1">
                    <a:lumMod val="65000"/>
                    <a:lumOff val="35000"/>
                  </a:schemeClr>
                </a:solidFill>
                <a:latin typeface="+mn-lt"/>
              </a:rPr>
              <a:t>warmer or colder </a:t>
            </a:r>
          </a:p>
          <a:p>
            <a:pPr marL="285750" indent="-285750">
              <a:buFont typeface="Arial" panose="020B0604020202020204" pitchFamily="34" charset="0"/>
              <a:buChar char="•"/>
            </a:pPr>
            <a:endParaRPr lang="en-US" sz="1400" b="1">
              <a:solidFill>
                <a:schemeClr val="tx1">
                  <a:lumMod val="65000"/>
                  <a:lumOff val="35000"/>
                </a:schemeClr>
              </a:solidFill>
              <a:latin typeface="+mn-lt"/>
            </a:endParaRPr>
          </a:p>
          <a:p>
            <a:pPr marL="285750" indent="-285750">
              <a:buFont typeface="Arial" panose="020B0604020202020204" pitchFamily="34" charset="0"/>
              <a:buChar char="•"/>
            </a:pPr>
            <a:r>
              <a:rPr lang="en-US" sz="1400" b="1">
                <a:solidFill>
                  <a:schemeClr val="tx1">
                    <a:lumMod val="65000"/>
                    <a:lumOff val="35000"/>
                  </a:schemeClr>
                </a:solidFill>
                <a:latin typeface="+mn-lt"/>
              </a:rPr>
              <a:t>Moderate Events</a:t>
            </a:r>
            <a:r>
              <a:rPr lang="en-US" sz="1400">
                <a:solidFill>
                  <a:schemeClr val="tx1">
                    <a:lumMod val="65000"/>
                    <a:lumOff val="35000"/>
                  </a:schemeClr>
                </a:solidFill>
                <a:latin typeface="+mn-lt"/>
              </a:rPr>
              <a:t>: Temperature variation between </a:t>
            </a:r>
            <a:r>
              <a:rPr lang="en-GB" sz="1400"/>
              <a:t>+1.0°/-1.0°C</a:t>
            </a:r>
          </a:p>
          <a:p>
            <a:endParaRPr lang="en-US" sz="1400">
              <a:latin typeface="+mn-lt"/>
            </a:endParaRPr>
          </a:p>
          <a:p>
            <a:pPr marL="285750" indent="-285750">
              <a:buFont typeface="Arial" panose="020B0604020202020204" pitchFamily="34" charset="0"/>
              <a:buChar char="•"/>
            </a:pPr>
            <a:r>
              <a:rPr lang="en-US" sz="1400">
                <a:solidFill>
                  <a:schemeClr val="tx1">
                    <a:lumMod val="65000"/>
                    <a:lumOff val="35000"/>
                  </a:schemeClr>
                </a:solidFill>
                <a:latin typeface="+mn-lt"/>
              </a:rPr>
              <a:t>Information &amp; Forecasts online available*</a:t>
            </a:r>
          </a:p>
        </p:txBody>
      </p:sp>
    </p:spTree>
    <p:extLst>
      <p:ext uri="{BB962C8B-B14F-4D97-AF65-F5344CB8AC3E}">
        <p14:creationId xmlns:p14="http://schemas.microsoft.com/office/powerpoint/2010/main" val="6947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3D47-A974-628A-B9F8-6DB4005B83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F1BE8A-18F3-847D-6288-8F28D03AE17D}"/>
              </a:ext>
            </a:extLst>
          </p:cNvPr>
          <p:cNvSpPr>
            <a:spLocks noGrp="1"/>
          </p:cNvSpPr>
          <p:nvPr>
            <p:ph type="title"/>
          </p:nvPr>
        </p:nvSpPr>
        <p:spPr>
          <a:xfrm>
            <a:off x="257173" y="224746"/>
            <a:ext cx="11707665" cy="737279"/>
          </a:xfrm>
        </p:spPr>
        <p:txBody>
          <a:bodyPr/>
          <a:lstStyle/>
          <a:p>
            <a:r>
              <a:rPr lang="es-CR" sz="3200"/>
              <a:t>Weather Models Proof Evidence of a Super Niño 2026/2027</a:t>
            </a:r>
            <a:endParaRPr lang="en-US" sz="3200"/>
          </a:p>
        </p:txBody>
      </p:sp>
      <p:sp>
        <p:nvSpPr>
          <p:cNvPr id="20" name="TextBox 6">
            <a:extLst>
              <a:ext uri="{FF2B5EF4-FFF2-40B4-BE49-F238E27FC236}">
                <a16:creationId xmlns:a16="http://schemas.microsoft.com/office/drawing/2014/main" id="{D4F69657-CA70-F923-8CDC-1BB2E8719133}"/>
              </a:ext>
            </a:extLst>
          </p:cNvPr>
          <p:cNvSpPr txBox="1"/>
          <p:nvPr/>
        </p:nvSpPr>
        <p:spPr>
          <a:xfrm>
            <a:off x="257173" y="955703"/>
            <a:ext cx="10555829" cy="1169551"/>
          </a:xfrm>
          <a:prstGeom prst="rect">
            <a:avLst/>
          </a:prstGeom>
          <a:noFill/>
        </p:spPr>
        <p:txBody>
          <a:bodyPr wrap="square" rtlCol="0">
            <a:spAutoFit/>
          </a:bodyPr>
          <a:lstStyle/>
          <a:p>
            <a:pPr marL="285750" indent="-285750">
              <a:buFont typeface="Arial" panose="020B0604020202020204" pitchFamily="34" charset="0"/>
              <a:buChar char="•"/>
              <a:defRPr/>
            </a:pPr>
            <a:r>
              <a:rPr lang="en-GB" sz="1400" noProof="0"/>
              <a:t>Multiple El </a:t>
            </a:r>
            <a:r>
              <a:rPr lang="es-CR" sz="1400"/>
              <a:t>Niño and Strongest </a:t>
            </a:r>
            <a:r>
              <a:rPr lang="en-GB" sz="1400"/>
              <a:t>El </a:t>
            </a:r>
            <a:r>
              <a:rPr lang="es-CR" sz="1400"/>
              <a:t>Niño in the last 30years to be expected up from now</a:t>
            </a:r>
          </a:p>
          <a:p>
            <a:pPr marL="285750" indent="-285750">
              <a:buFont typeface="Arial" panose="020B0604020202020204" pitchFamily="34" charset="0"/>
              <a:buChar char="•"/>
              <a:defRPr/>
            </a:pPr>
            <a:r>
              <a:rPr lang="en-GB" sz="1400"/>
              <a:t>Weather models indicating further strengthening into winter 2026/27</a:t>
            </a:r>
          </a:p>
          <a:p>
            <a:pPr marL="285750" indent="-285750">
              <a:buFont typeface="Arial" panose="020B0604020202020204" pitchFamily="34" charset="0"/>
              <a:buChar char="•"/>
              <a:defRPr/>
            </a:pPr>
            <a:r>
              <a:rPr lang="en-GB" sz="1400"/>
              <a:t>NOAA/CPC has issued an El Niño Advisory and estimates a 63% probability of a very strong El Niño for Nov–Jan, potentially ranking among the strongest events since records began in 1950</a:t>
            </a:r>
          </a:p>
          <a:p>
            <a:pPr marL="285750" indent="-285750">
              <a:buFont typeface="Arial" panose="020B0604020202020204" pitchFamily="34" charset="0"/>
              <a:buChar char="•"/>
              <a:defRPr/>
            </a:pPr>
            <a:r>
              <a:rPr lang="en-GB" sz="1400" noProof="0"/>
              <a:t>Fruit-growing conditions have already been under pressure in recent years due to recurring El Niño and La Niña patterns. </a:t>
            </a:r>
          </a:p>
        </p:txBody>
      </p:sp>
      <p:sp>
        <p:nvSpPr>
          <p:cNvPr id="49" name="TextBox 8">
            <a:extLst>
              <a:ext uri="{FF2B5EF4-FFF2-40B4-BE49-F238E27FC236}">
                <a16:creationId xmlns:a16="http://schemas.microsoft.com/office/drawing/2014/main" id="{40FC21ED-83C8-433D-2701-7348064165AD}"/>
              </a:ext>
            </a:extLst>
          </p:cNvPr>
          <p:cNvSpPr txBox="1"/>
          <p:nvPr/>
        </p:nvSpPr>
        <p:spPr>
          <a:xfrm>
            <a:off x="1253643" y="6595862"/>
            <a:ext cx="6094602" cy="230832"/>
          </a:xfrm>
          <a:prstGeom prst="rect">
            <a:avLst/>
          </a:prstGeom>
          <a:noFill/>
        </p:spPr>
        <p:txBody>
          <a:bodyPr wrap="square">
            <a:spAutoFit/>
          </a:bodyPr>
          <a:lstStyle/>
          <a:p>
            <a:endParaRPr lang="en-GB" sz="900">
              <a:solidFill>
                <a:schemeClr val="bg1">
                  <a:lumMod val="50000"/>
                </a:schemeClr>
              </a:solidFill>
            </a:endParaRPr>
          </a:p>
        </p:txBody>
      </p:sp>
      <p:grpSp>
        <p:nvGrpSpPr>
          <p:cNvPr id="8" name="Grupo 5">
            <a:extLst>
              <a:ext uri="{FF2B5EF4-FFF2-40B4-BE49-F238E27FC236}">
                <a16:creationId xmlns:a16="http://schemas.microsoft.com/office/drawing/2014/main" id="{4293772F-5124-F864-46CA-9C6BD1DB3F0E}"/>
              </a:ext>
            </a:extLst>
          </p:cNvPr>
          <p:cNvGrpSpPr/>
          <p:nvPr/>
        </p:nvGrpSpPr>
        <p:grpSpPr>
          <a:xfrm>
            <a:off x="883988" y="2446158"/>
            <a:ext cx="3348952" cy="2835111"/>
            <a:chOff x="939130" y="2106715"/>
            <a:chExt cx="3592598" cy="3294471"/>
          </a:xfrm>
        </p:grpSpPr>
        <p:sp>
          <p:nvSpPr>
            <p:cNvPr id="12" name="Flowchart: Alternate Process 26">
              <a:extLst>
                <a:ext uri="{FF2B5EF4-FFF2-40B4-BE49-F238E27FC236}">
                  <a16:creationId xmlns:a16="http://schemas.microsoft.com/office/drawing/2014/main" id="{F3D858CE-1B60-1DF5-34F1-BC01F687689B}"/>
                </a:ext>
              </a:extLst>
            </p:cNvPr>
            <p:cNvSpPr/>
            <p:nvPr/>
          </p:nvSpPr>
          <p:spPr>
            <a:xfrm flipH="1">
              <a:off x="969996" y="2106715"/>
              <a:ext cx="3561732" cy="3294471"/>
            </a:xfrm>
            <a:prstGeom prst="round2DiagRect">
              <a:avLst>
                <a:gd name="adj1" fmla="val 6006"/>
                <a:gd name="adj2" fmla="val 0"/>
              </a:avLst>
            </a:prstGeom>
            <a:solidFill>
              <a:schemeClr val="bg1"/>
            </a:solidFill>
            <a:ln>
              <a:noFill/>
            </a:ln>
            <a:effectLst>
              <a:outerShdw blurRad="165100" sx="103000" sy="103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p>
          </p:txBody>
        </p:sp>
        <p:sp>
          <p:nvSpPr>
            <p:cNvPr id="13" name="タイトル 2">
              <a:extLst>
                <a:ext uri="{FF2B5EF4-FFF2-40B4-BE49-F238E27FC236}">
                  <a16:creationId xmlns:a16="http://schemas.microsoft.com/office/drawing/2014/main" id="{D7AFBC3F-4A46-3676-89A6-6A97DC152BFD}"/>
                </a:ext>
              </a:extLst>
            </p:cNvPr>
            <p:cNvSpPr txBox="1">
              <a:spLocks/>
            </p:cNvSpPr>
            <p:nvPr/>
          </p:nvSpPr>
          <p:spPr>
            <a:xfrm>
              <a:off x="1559877" y="2920988"/>
              <a:ext cx="2884978" cy="1277804"/>
            </a:xfrm>
            <a:prstGeom prst="rect">
              <a:avLst/>
            </a:prstGeom>
            <a:noFill/>
          </p:spPr>
          <p:txBody>
            <a:bodyPr lIns="0" tIns="0" rIns="0" bIns="0" anchor="t"/>
            <a:lstStyle>
              <a:lvl1pPr algn="l" rtl="0" fontAlgn="base">
                <a:lnSpc>
                  <a:spcPts val="4400"/>
                </a:lnSpc>
                <a:spcBef>
                  <a:spcPct val="0"/>
                </a:spcBef>
                <a:spcAft>
                  <a:spcPct val="0"/>
                </a:spcAft>
                <a:defRPr sz="4000"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pPr>
                <a:lnSpc>
                  <a:spcPct val="100000"/>
                </a:lnSpc>
                <a:buClr>
                  <a:srgbClr val="FFC000"/>
                </a:buClr>
              </a:pPr>
              <a:r>
                <a:rPr lang="en-GB" sz="1100" b="1" spc="0" noProof="0">
                  <a:solidFill>
                    <a:schemeClr val="tx1"/>
                  </a:solidFill>
                  <a:latin typeface="+mn-lt"/>
                </a:rPr>
                <a:t>A very strong</a:t>
              </a:r>
              <a:r>
                <a:rPr lang="en-GB" sz="1100" spc="0" noProof="0">
                  <a:solidFill>
                    <a:schemeClr val="tx1"/>
                  </a:solidFill>
                  <a:latin typeface="+mn-lt"/>
                </a:rPr>
                <a:t> Pacific sea surface temperature anomaly </a:t>
              </a:r>
              <a:r>
                <a:rPr lang="en-GB" sz="1100" b="1" spc="0" noProof="0">
                  <a:solidFill>
                    <a:srgbClr val="FF0000"/>
                  </a:solidFill>
                  <a:latin typeface="+mn-lt"/>
                </a:rPr>
                <a:t>(+2.0°/+3.7°C), </a:t>
              </a:r>
              <a:r>
                <a:rPr lang="en-GB" sz="1100" spc="0" noProof="0">
                  <a:solidFill>
                    <a:schemeClr val="tx1"/>
                  </a:solidFill>
                  <a:latin typeface="+mn-lt"/>
                </a:rPr>
                <a:t>combined with a cooler Caribbean Sea of around</a:t>
              </a:r>
              <a:r>
                <a:rPr lang="en-GB" sz="1100" b="1" spc="0" noProof="0">
                  <a:latin typeface="+mn-lt"/>
                </a:rPr>
                <a:t> -1°C, </a:t>
              </a:r>
              <a:r>
                <a:rPr lang="en-GB" sz="1100" spc="0" noProof="0">
                  <a:solidFill>
                    <a:schemeClr val="tx1"/>
                  </a:solidFill>
                  <a:latin typeface="+mn-lt"/>
                </a:rPr>
                <a:t>is expected to create a pronounced “Thermal Dipole” effect, intensifying regional climate disruption across LATAM. </a:t>
              </a:r>
            </a:p>
            <a:p>
              <a:pPr>
                <a:lnSpc>
                  <a:spcPct val="100000"/>
                </a:lnSpc>
                <a:buClr>
                  <a:srgbClr val="FFC000"/>
                </a:buClr>
              </a:pPr>
              <a:endParaRPr lang="en-GB" sz="1100" spc="0" noProof="0">
                <a:solidFill>
                  <a:schemeClr val="tx1"/>
                </a:solidFill>
                <a:latin typeface="+mj-lt"/>
              </a:endParaRPr>
            </a:p>
            <a:p>
              <a:pPr>
                <a:lnSpc>
                  <a:spcPct val="100000"/>
                </a:lnSpc>
                <a:buClr>
                  <a:srgbClr val="FFC000"/>
                </a:buClr>
              </a:pPr>
              <a:r>
                <a:rPr lang="en-GB" sz="1100" spc="0" noProof="0">
                  <a:solidFill>
                    <a:schemeClr val="tx1"/>
                  </a:solidFill>
                  <a:latin typeface="+mn-lt"/>
                </a:rPr>
                <a:t>This may lead to shifted wind and rainfall patterns, drier and hotter conditions in Pacific-facing origins, excessive rainfall and humidity in Caribbean origins</a:t>
              </a:r>
              <a:endParaRPr lang="en-GB" sz="1200" spc="0" noProof="0">
                <a:solidFill>
                  <a:schemeClr val="tx1"/>
                </a:solidFill>
                <a:latin typeface="+mn-lt"/>
              </a:endParaRPr>
            </a:p>
          </p:txBody>
        </p:sp>
        <p:sp>
          <p:nvSpPr>
            <p:cNvPr id="14" name="Flowchart: Alternate Process 26">
              <a:extLst>
                <a:ext uri="{FF2B5EF4-FFF2-40B4-BE49-F238E27FC236}">
                  <a16:creationId xmlns:a16="http://schemas.microsoft.com/office/drawing/2014/main" id="{2965A48B-B86B-5425-D52C-C74333C109F5}"/>
                </a:ext>
              </a:extLst>
            </p:cNvPr>
            <p:cNvSpPr/>
            <p:nvPr/>
          </p:nvSpPr>
          <p:spPr>
            <a:xfrm flipH="1">
              <a:off x="939130" y="2115578"/>
              <a:ext cx="3592597" cy="566765"/>
            </a:xfrm>
            <a:prstGeom prst="round2DiagRect">
              <a:avLst>
                <a:gd name="adj1" fmla="val 6006"/>
                <a:gd name="adj2" fmla="val 0"/>
              </a:avLst>
            </a:prstGeom>
            <a:solidFill>
              <a:srgbClr val="E65C3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00" noProof="0">
                <a:solidFill>
                  <a:srgbClr val="FF0000"/>
                </a:solidFill>
                <a:highlight>
                  <a:srgbClr val="FF0000"/>
                </a:highlight>
              </a:endParaRPr>
            </a:p>
          </p:txBody>
        </p:sp>
        <p:sp>
          <p:nvSpPr>
            <p:cNvPr id="15" name="TextBox 22">
              <a:extLst>
                <a:ext uri="{FF2B5EF4-FFF2-40B4-BE49-F238E27FC236}">
                  <a16:creationId xmlns:a16="http://schemas.microsoft.com/office/drawing/2014/main" id="{B304E146-03DF-E818-274A-4BD9AAE99458}"/>
                </a:ext>
              </a:extLst>
            </p:cNvPr>
            <p:cNvSpPr txBox="1"/>
            <p:nvPr/>
          </p:nvSpPr>
          <p:spPr>
            <a:xfrm>
              <a:off x="1121379" y="2198622"/>
              <a:ext cx="3147449" cy="429173"/>
            </a:xfrm>
            <a:prstGeom prst="rect">
              <a:avLst/>
            </a:prstGeom>
            <a:solidFill>
              <a:srgbClr val="E65C3B"/>
            </a:solidFill>
          </p:spPr>
          <p:txBody>
            <a:bodyPr wrap="square">
              <a:spAutoFit/>
            </a:bodyPr>
            <a:lstStyle/>
            <a:p>
              <a:pPr algn="ctr"/>
              <a:r>
                <a:rPr lang="en-GB" b="1" noProof="0">
                  <a:solidFill>
                    <a:srgbClr val="005BAA"/>
                  </a:solidFill>
                  <a:latin typeface="Brown" pitchFamily="50" charset="0"/>
                </a:rPr>
                <a:t>Super</a:t>
              </a:r>
              <a:r>
                <a:rPr lang="en-GB" b="1" spc="0" noProof="0">
                  <a:solidFill>
                    <a:srgbClr val="005BAA"/>
                  </a:solidFill>
                  <a:latin typeface="Brown" pitchFamily="50" charset="0"/>
                </a:rPr>
                <a:t> Niño</a:t>
              </a:r>
            </a:p>
          </p:txBody>
        </p:sp>
        <p:pic>
          <p:nvPicPr>
            <p:cNvPr id="16" name="Graphic 24">
              <a:extLst>
                <a:ext uri="{FF2B5EF4-FFF2-40B4-BE49-F238E27FC236}">
                  <a16:creationId xmlns:a16="http://schemas.microsoft.com/office/drawing/2014/main" id="{0B4C6A60-59E3-E035-BE7B-10986D10FD1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96710" y="2935894"/>
              <a:ext cx="302542" cy="302541"/>
            </a:xfrm>
            <a:prstGeom prst="rect">
              <a:avLst/>
            </a:prstGeom>
          </p:spPr>
        </p:pic>
        <p:pic>
          <p:nvPicPr>
            <p:cNvPr id="18" name="Graphic 24">
              <a:extLst>
                <a:ext uri="{FF2B5EF4-FFF2-40B4-BE49-F238E27FC236}">
                  <a16:creationId xmlns:a16="http://schemas.microsoft.com/office/drawing/2014/main" id="{162DEBE0-266E-D89A-5124-1D770541775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21379" y="4265815"/>
              <a:ext cx="302542" cy="302541"/>
            </a:xfrm>
            <a:prstGeom prst="rect">
              <a:avLst/>
            </a:prstGeom>
          </p:spPr>
        </p:pic>
      </p:grpSp>
      <p:pic>
        <p:nvPicPr>
          <p:cNvPr id="25" name="Grafik 24">
            <a:extLst>
              <a:ext uri="{FF2B5EF4-FFF2-40B4-BE49-F238E27FC236}">
                <a16:creationId xmlns:a16="http://schemas.microsoft.com/office/drawing/2014/main" id="{EF97A5DE-D058-653C-027B-8054B2DA2C7D}"/>
              </a:ext>
            </a:extLst>
          </p:cNvPr>
          <p:cNvPicPr>
            <a:picLocks noChangeAspect="1"/>
          </p:cNvPicPr>
          <p:nvPr/>
        </p:nvPicPr>
        <p:blipFill>
          <a:blip r:embed="rId3"/>
          <a:stretch>
            <a:fillRect/>
          </a:stretch>
        </p:blipFill>
        <p:spPr>
          <a:xfrm>
            <a:off x="912761" y="5063975"/>
            <a:ext cx="3320178" cy="1719660"/>
          </a:xfrm>
          <a:prstGeom prst="rect">
            <a:avLst/>
          </a:prstGeom>
          <a:solidFill>
            <a:srgbClr val="FF0000"/>
          </a:solidFill>
          <a:ln>
            <a:solidFill>
              <a:srgbClr val="E65C3B"/>
            </a:solidFill>
          </a:ln>
        </p:spPr>
      </p:pic>
      <p:grpSp>
        <p:nvGrpSpPr>
          <p:cNvPr id="32" name="Grupo 55">
            <a:extLst>
              <a:ext uri="{FF2B5EF4-FFF2-40B4-BE49-F238E27FC236}">
                <a16:creationId xmlns:a16="http://schemas.microsoft.com/office/drawing/2014/main" id="{0952F7D2-F853-7232-47A4-3C93AC7656F8}"/>
              </a:ext>
            </a:extLst>
          </p:cNvPr>
          <p:cNvGrpSpPr/>
          <p:nvPr/>
        </p:nvGrpSpPr>
        <p:grpSpPr>
          <a:xfrm>
            <a:off x="436894" y="2183748"/>
            <a:ext cx="794015" cy="757776"/>
            <a:chOff x="6510045" y="2127596"/>
            <a:chExt cx="1078352" cy="1078352"/>
          </a:xfrm>
        </p:grpSpPr>
        <p:sp>
          <p:nvSpPr>
            <p:cNvPr id="33" name="Elipse 49">
              <a:extLst>
                <a:ext uri="{FF2B5EF4-FFF2-40B4-BE49-F238E27FC236}">
                  <a16:creationId xmlns:a16="http://schemas.microsoft.com/office/drawing/2014/main" id="{A18694B0-5825-1B33-B39A-9C83DA17E0B0}"/>
                </a:ext>
              </a:extLst>
            </p:cNvPr>
            <p:cNvSpPr/>
            <p:nvPr/>
          </p:nvSpPr>
          <p:spPr>
            <a:xfrm>
              <a:off x="6510045" y="2127596"/>
              <a:ext cx="1078352" cy="1078352"/>
            </a:xfrm>
            <a:prstGeom prst="ellipse">
              <a:avLst/>
            </a:prstGeom>
            <a:solidFill>
              <a:srgbClr val="FFD100"/>
            </a:solidFill>
            <a:ln>
              <a:solidFill>
                <a:srgbClr val="E65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4" name="Gráfico 54">
              <a:extLst>
                <a:ext uri="{FF2B5EF4-FFF2-40B4-BE49-F238E27FC236}">
                  <a16:creationId xmlns:a16="http://schemas.microsoft.com/office/drawing/2014/main" id="{F3EF0457-E68C-A7E0-4659-4420C17009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0417" y="2296189"/>
              <a:ext cx="792789" cy="792789"/>
            </a:xfrm>
            <a:prstGeom prst="rect">
              <a:avLst/>
            </a:prstGeom>
          </p:spPr>
        </p:pic>
      </p:grpSp>
      <p:pic>
        <p:nvPicPr>
          <p:cNvPr id="5" name="Picture 4">
            <a:extLst>
              <a:ext uri="{FF2B5EF4-FFF2-40B4-BE49-F238E27FC236}">
                <a16:creationId xmlns:a16="http://schemas.microsoft.com/office/drawing/2014/main" id="{94C5CFE2-11D7-3D27-2A0E-AD699D49C1D5}"/>
              </a:ext>
            </a:extLst>
          </p:cNvPr>
          <p:cNvPicPr>
            <a:picLocks noChangeAspect="1"/>
          </p:cNvPicPr>
          <p:nvPr/>
        </p:nvPicPr>
        <p:blipFill>
          <a:blip r:embed="rId5"/>
          <a:stretch>
            <a:fillRect/>
          </a:stretch>
        </p:blipFill>
        <p:spPr>
          <a:xfrm>
            <a:off x="4382671" y="2633417"/>
            <a:ext cx="7090619" cy="3999837"/>
          </a:xfrm>
          <a:prstGeom prst="rect">
            <a:avLst/>
          </a:prstGeom>
        </p:spPr>
      </p:pic>
    </p:spTree>
    <p:extLst>
      <p:ext uri="{BB962C8B-B14F-4D97-AF65-F5344CB8AC3E}">
        <p14:creationId xmlns:p14="http://schemas.microsoft.com/office/powerpoint/2010/main" val="227777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3F5A9-B533-5ED7-4FEF-80FB35557F87}"/>
            </a:ext>
          </a:extLst>
        </p:cNvPr>
        <p:cNvGrpSpPr/>
        <p:nvPr/>
      </p:nvGrpSpPr>
      <p:grpSpPr>
        <a:xfrm>
          <a:off x="0" y="0"/>
          <a:ext cx="0" cy="0"/>
          <a:chOff x="0" y="0"/>
          <a:chExt cx="0" cy="0"/>
        </a:xfrm>
      </p:grpSpPr>
      <p:sp>
        <p:nvSpPr>
          <p:cNvPr id="47" name="Rectángulo 10">
            <a:extLst>
              <a:ext uri="{FF2B5EF4-FFF2-40B4-BE49-F238E27FC236}">
                <a16:creationId xmlns:a16="http://schemas.microsoft.com/office/drawing/2014/main" id="{90AD6FD5-C611-39DA-602C-DB77C2997000}"/>
              </a:ext>
            </a:extLst>
          </p:cNvPr>
          <p:cNvSpPr/>
          <p:nvPr/>
        </p:nvSpPr>
        <p:spPr>
          <a:xfrm>
            <a:off x="155438" y="1236605"/>
            <a:ext cx="5701086" cy="5328231"/>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A3C9E60A-F134-62BF-7C0A-73B8CD70A9BA}"/>
              </a:ext>
            </a:extLst>
          </p:cNvPr>
          <p:cNvSpPr/>
          <p:nvPr/>
        </p:nvSpPr>
        <p:spPr>
          <a:xfrm>
            <a:off x="6204801" y="1187768"/>
            <a:ext cx="5701086" cy="5328231"/>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Slide Number Placeholder 3">
            <a:extLst>
              <a:ext uri="{FF2B5EF4-FFF2-40B4-BE49-F238E27FC236}">
                <a16:creationId xmlns:a16="http://schemas.microsoft.com/office/drawing/2014/main" id="{9FE8B1DE-EEDA-4446-90C6-3D0EF3A31ACD}"/>
              </a:ext>
            </a:extLst>
          </p:cNvPr>
          <p:cNvSpPr>
            <a:spLocks noGrp="1"/>
          </p:cNvSpPr>
          <p:nvPr>
            <p:ph type="sldNum" sz="quarter" idx="11"/>
          </p:nvPr>
        </p:nvSpPr>
        <p:spPr/>
        <p:txBody>
          <a:bodyPr/>
          <a:lstStyle/>
          <a:p>
            <a:pPr>
              <a:defRPr/>
            </a:pPr>
            <a:fld id="{ACD78015-7ED3-0746-A6A4-07B02E5D7597}" type="slidenum">
              <a:rPr lang="en-US" smtClean="0"/>
              <a:pPr>
                <a:defRPr/>
              </a:pPr>
              <a:t>4</a:t>
            </a:fld>
            <a:endParaRPr lang="en-US">
              <a:solidFill>
                <a:srgbClr val="005BAA"/>
              </a:solidFill>
            </a:endParaRPr>
          </a:p>
        </p:txBody>
      </p:sp>
      <p:sp>
        <p:nvSpPr>
          <p:cNvPr id="7" name="Content Placeholder 1">
            <a:extLst>
              <a:ext uri="{FF2B5EF4-FFF2-40B4-BE49-F238E27FC236}">
                <a16:creationId xmlns:a16="http://schemas.microsoft.com/office/drawing/2014/main" id="{BCD60996-C1F4-F49F-44E0-EC31B80BE0BF}"/>
              </a:ext>
            </a:extLst>
          </p:cNvPr>
          <p:cNvSpPr txBox="1">
            <a:spLocks/>
          </p:cNvSpPr>
          <p:nvPr/>
        </p:nvSpPr>
        <p:spPr>
          <a:xfrm>
            <a:off x="692961" y="4018699"/>
            <a:ext cx="3367410" cy="829812"/>
          </a:xfrm>
          <a:prstGeom prst="rect">
            <a:avLst/>
          </a:prstGeom>
        </p:spPr>
        <p:txBody>
          <a:bodyPr anchor="t"/>
          <a:lst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Chiquita supply uncertainty as they search for fruit in South &amp; Central America with reputational damage</a:t>
            </a:r>
          </a:p>
          <a:p>
            <a:pPr>
              <a:lnSpc>
                <a:spcPct val="100000"/>
              </a:lnSpc>
            </a:pPr>
            <a:endParaRPr lang="en-US" sz="1600">
              <a:solidFill>
                <a:schemeClr val="bg1"/>
              </a:solidFill>
              <a:latin typeface="+mn-lt"/>
            </a:endParaRPr>
          </a:p>
        </p:txBody>
      </p:sp>
      <p:pic>
        <p:nvPicPr>
          <p:cNvPr id="9" name="Gráfico 8">
            <a:extLst>
              <a:ext uri="{FF2B5EF4-FFF2-40B4-BE49-F238E27FC236}">
                <a16:creationId xmlns:a16="http://schemas.microsoft.com/office/drawing/2014/main" id="{D4EC6771-A823-C01C-C8A4-0D72A05B27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5843" y="1951784"/>
            <a:ext cx="520700" cy="520700"/>
          </a:xfrm>
          <a:prstGeom prst="rect">
            <a:avLst/>
          </a:prstGeom>
        </p:spPr>
      </p:pic>
      <p:pic>
        <p:nvPicPr>
          <p:cNvPr id="13" name="Imagen 12" descr="Una caja blanca&#10;&#10;El contenido generado por IA puede ser incorrecto.">
            <a:extLst>
              <a:ext uri="{FF2B5EF4-FFF2-40B4-BE49-F238E27FC236}">
                <a16:creationId xmlns:a16="http://schemas.microsoft.com/office/drawing/2014/main" id="{0074448F-CD31-CD63-732C-FB8992001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42747">
            <a:off x="5903052" y="1034025"/>
            <a:ext cx="1222914" cy="380347"/>
          </a:xfrm>
          <a:prstGeom prst="rect">
            <a:avLst/>
          </a:prstGeom>
        </p:spPr>
      </p:pic>
      <p:pic>
        <p:nvPicPr>
          <p:cNvPr id="12" name="Imagen 11" descr="Una caja blanca&#10;&#10;El contenido generado por IA puede ser incorrecto.">
            <a:extLst>
              <a:ext uri="{FF2B5EF4-FFF2-40B4-BE49-F238E27FC236}">
                <a16:creationId xmlns:a16="http://schemas.microsoft.com/office/drawing/2014/main" id="{B1B81A28-22A1-27FB-47F2-0D8266A51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8484">
            <a:off x="11244065" y="1175375"/>
            <a:ext cx="1027171" cy="380347"/>
          </a:xfrm>
          <a:prstGeom prst="rect">
            <a:avLst/>
          </a:prstGeom>
        </p:spPr>
      </p:pic>
      <p:sp>
        <p:nvSpPr>
          <p:cNvPr id="14" name="Content Placeholder 1">
            <a:extLst>
              <a:ext uri="{FF2B5EF4-FFF2-40B4-BE49-F238E27FC236}">
                <a16:creationId xmlns:a16="http://schemas.microsoft.com/office/drawing/2014/main" id="{8AD3854C-AFC6-4DE4-228C-1E03FD2668EB}"/>
              </a:ext>
            </a:extLst>
          </p:cNvPr>
          <p:cNvSpPr txBox="1">
            <a:spLocks/>
          </p:cNvSpPr>
          <p:nvPr/>
        </p:nvSpPr>
        <p:spPr>
          <a:xfrm>
            <a:off x="692961" y="4791583"/>
            <a:ext cx="3367410" cy="829812"/>
          </a:xfrm>
          <a:prstGeom prst="rect">
            <a:avLst/>
          </a:prstGeom>
        </p:spPr>
        <p:txBody>
          <a:bodyPr anchor="t"/>
          <a:lst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6,000ha remain uncultivated</a:t>
            </a:r>
          </a:p>
        </p:txBody>
      </p:sp>
      <p:sp>
        <p:nvSpPr>
          <p:cNvPr id="16" name="Content Placeholder 1">
            <a:extLst>
              <a:ext uri="{FF2B5EF4-FFF2-40B4-BE49-F238E27FC236}">
                <a16:creationId xmlns:a16="http://schemas.microsoft.com/office/drawing/2014/main" id="{74675E38-67C4-4944-B6E9-A7F2E38220BD}"/>
              </a:ext>
            </a:extLst>
          </p:cNvPr>
          <p:cNvSpPr txBox="1">
            <a:spLocks/>
          </p:cNvSpPr>
          <p:nvPr/>
        </p:nvSpPr>
        <p:spPr>
          <a:xfrm>
            <a:off x="692961" y="5203661"/>
            <a:ext cx="3367410" cy="829812"/>
          </a:xfrm>
          <a:prstGeom prst="rect">
            <a:avLst/>
          </a:prstGeom>
        </p:spPr>
        <p:txBody>
          <a:bodyPr anchor="t"/>
          <a:lst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Restart harvesting takes &gt; 1 year after return to farm practice</a:t>
            </a:r>
            <a:endParaRPr lang="en-US" sz="1600">
              <a:solidFill>
                <a:schemeClr val="bg1"/>
              </a:solidFill>
              <a:latin typeface="+mn-lt"/>
            </a:endParaRPr>
          </a:p>
        </p:txBody>
      </p:sp>
      <p:pic>
        <p:nvPicPr>
          <p:cNvPr id="24" name="Imagen 12" descr="Una caja blanca&#10;&#10;El contenido generado por IA puede ser incorrecto.">
            <a:extLst>
              <a:ext uri="{FF2B5EF4-FFF2-40B4-BE49-F238E27FC236}">
                <a16:creationId xmlns:a16="http://schemas.microsoft.com/office/drawing/2014/main" id="{9C8FB80F-4738-4502-3A98-D8A03FCA9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42747">
            <a:off x="-293559" y="1186425"/>
            <a:ext cx="1222914" cy="380347"/>
          </a:xfrm>
          <a:prstGeom prst="rect">
            <a:avLst/>
          </a:prstGeom>
        </p:spPr>
      </p:pic>
      <p:pic>
        <p:nvPicPr>
          <p:cNvPr id="26" name="Imagen 11" descr="Una caja blanca&#10;&#10;El contenido generado por IA puede ser incorrecto.">
            <a:extLst>
              <a:ext uri="{FF2B5EF4-FFF2-40B4-BE49-F238E27FC236}">
                <a16:creationId xmlns:a16="http://schemas.microsoft.com/office/drawing/2014/main" id="{439A7041-996C-E062-97DB-5A700B2BC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8484">
            <a:off x="5112133" y="1149246"/>
            <a:ext cx="1027171" cy="380347"/>
          </a:xfrm>
          <a:prstGeom prst="rect">
            <a:avLst/>
          </a:prstGeom>
        </p:spPr>
      </p:pic>
      <p:pic>
        <p:nvPicPr>
          <p:cNvPr id="28" name="Picture 27">
            <a:extLst>
              <a:ext uri="{FF2B5EF4-FFF2-40B4-BE49-F238E27FC236}">
                <a16:creationId xmlns:a16="http://schemas.microsoft.com/office/drawing/2014/main" id="{3BBD0521-33C6-16E5-FD8F-3FAB953C41B7}"/>
              </a:ext>
            </a:extLst>
          </p:cNvPr>
          <p:cNvPicPr>
            <a:picLocks noChangeAspect="1"/>
          </p:cNvPicPr>
          <p:nvPr/>
        </p:nvPicPr>
        <p:blipFill>
          <a:blip r:embed="rId5"/>
          <a:stretch>
            <a:fillRect/>
          </a:stretch>
        </p:blipFill>
        <p:spPr>
          <a:xfrm>
            <a:off x="220039" y="2175989"/>
            <a:ext cx="5591216" cy="3171848"/>
          </a:xfrm>
          <a:prstGeom prst="rect">
            <a:avLst/>
          </a:prstGeom>
        </p:spPr>
      </p:pic>
      <p:sp>
        <p:nvSpPr>
          <p:cNvPr id="29" name="Title 2">
            <a:extLst>
              <a:ext uri="{FF2B5EF4-FFF2-40B4-BE49-F238E27FC236}">
                <a16:creationId xmlns:a16="http://schemas.microsoft.com/office/drawing/2014/main" id="{AD4FF0CE-DB1C-8D4B-EF3F-E588DA6EAEEA}"/>
              </a:ext>
            </a:extLst>
          </p:cNvPr>
          <p:cNvSpPr>
            <a:spLocks noGrp="1"/>
          </p:cNvSpPr>
          <p:nvPr>
            <p:ph type="title"/>
          </p:nvPr>
        </p:nvSpPr>
        <p:spPr>
          <a:xfrm>
            <a:off x="257174" y="224746"/>
            <a:ext cx="9636126" cy="737279"/>
          </a:xfrm>
        </p:spPr>
        <p:txBody>
          <a:bodyPr/>
          <a:lstStyle/>
          <a:p>
            <a:r>
              <a:rPr lang="en-US" sz="3600"/>
              <a:t>Super N</a:t>
            </a:r>
            <a:r>
              <a:rPr lang="es-CR"/>
              <a:t>iño</a:t>
            </a:r>
            <a:r>
              <a:rPr lang="en-US" sz="3600"/>
              <a:t>: Impact on Banana Production Regions</a:t>
            </a:r>
          </a:p>
        </p:txBody>
      </p:sp>
      <p:sp>
        <p:nvSpPr>
          <p:cNvPr id="39" name="Rectangle 38">
            <a:extLst>
              <a:ext uri="{FF2B5EF4-FFF2-40B4-BE49-F238E27FC236}">
                <a16:creationId xmlns:a16="http://schemas.microsoft.com/office/drawing/2014/main" id="{6C244801-0B53-6806-63D4-1A4516E06E4F}"/>
              </a:ext>
            </a:extLst>
          </p:cNvPr>
          <p:cNvSpPr/>
          <p:nvPr/>
        </p:nvSpPr>
        <p:spPr>
          <a:xfrm>
            <a:off x="264342" y="5397414"/>
            <a:ext cx="5575941" cy="427181"/>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1" lang="en-US" altLang="ja-JP" sz="1200" i="0" u="none" strike="noStrike" kern="1200" cap="none" spc="0" normalizeH="0" baseline="0" noProof="0">
                <a:ln>
                  <a:noFill/>
                </a:ln>
                <a:solidFill>
                  <a:prstClr val="white"/>
                </a:solidFill>
                <a:effectLst/>
                <a:uLnTx/>
                <a:uFillTx/>
                <a:latin typeface="Brown" pitchFamily="50" charset="0"/>
                <a:ea typeface="游ゴシック" panose="020B0400000000000000" pitchFamily="34" charset="-128"/>
                <a:cs typeface="+mn-cs"/>
              </a:rPr>
              <a:t>Conditions may vary by topography, microclimates, and actual El </a:t>
            </a:r>
            <a:r>
              <a:rPr lang="en-US" sz="1400"/>
              <a:t>N</a:t>
            </a:r>
            <a:r>
              <a:rPr lang="es-CR" sz="1200"/>
              <a:t>iño </a:t>
            </a:r>
            <a:r>
              <a:rPr kumimoji="1" lang="en-US" altLang="ja-JP" sz="1200" i="0" u="none" strike="noStrike" kern="1200" cap="none" spc="0" normalizeH="0" baseline="0" noProof="0">
                <a:ln>
                  <a:noFill/>
                </a:ln>
                <a:solidFill>
                  <a:prstClr val="white"/>
                </a:solidFill>
                <a:effectLst/>
                <a:uLnTx/>
                <a:uFillTx/>
                <a:latin typeface="Brown" pitchFamily="50" charset="0"/>
                <a:ea typeface="游ゴシック" panose="020B0400000000000000" pitchFamily="34" charset="-128"/>
                <a:cs typeface="+mn-cs"/>
              </a:rPr>
              <a:t>evolution</a:t>
            </a:r>
          </a:p>
        </p:txBody>
      </p:sp>
      <p:pic>
        <p:nvPicPr>
          <p:cNvPr id="41" name="Picture 40">
            <a:extLst>
              <a:ext uri="{FF2B5EF4-FFF2-40B4-BE49-F238E27FC236}">
                <a16:creationId xmlns:a16="http://schemas.microsoft.com/office/drawing/2014/main" id="{1D6D6D43-AEBE-F938-CF65-C91336F4E9E6}"/>
              </a:ext>
            </a:extLst>
          </p:cNvPr>
          <p:cNvPicPr>
            <a:picLocks noChangeAspect="1"/>
          </p:cNvPicPr>
          <p:nvPr/>
        </p:nvPicPr>
        <p:blipFill>
          <a:blip r:embed="rId6"/>
          <a:stretch>
            <a:fillRect/>
          </a:stretch>
        </p:blipFill>
        <p:spPr>
          <a:xfrm>
            <a:off x="6335889" y="2223647"/>
            <a:ext cx="5486440" cy="3143273"/>
          </a:xfrm>
          <a:prstGeom prst="rect">
            <a:avLst/>
          </a:prstGeom>
        </p:spPr>
      </p:pic>
      <p:sp>
        <p:nvSpPr>
          <p:cNvPr id="43" name="Rectangle 42">
            <a:extLst>
              <a:ext uri="{FF2B5EF4-FFF2-40B4-BE49-F238E27FC236}">
                <a16:creationId xmlns:a16="http://schemas.microsoft.com/office/drawing/2014/main" id="{F3C00966-BF97-FF6E-1BAC-C603C4EA9FD6}"/>
              </a:ext>
            </a:extLst>
          </p:cNvPr>
          <p:cNvSpPr/>
          <p:nvPr/>
        </p:nvSpPr>
        <p:spPr>
          <a:xfrm>
            <a:off x="6325519" y="5384269"/>
            <a:ext cx="5503371" cy="427180"/>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1" lang="en-US" altLang="ja-JP" sz="1200" i="0" u="none" strike="noStrike" kern="1200" cap="none" spc="0" normalizeH="0" baseline="0" noProof="0">
                <a:ln>
                  <a:noFill/>
                </a:ln>
                <a:solidFill>
                  <a:prstClr val="white"/>
                </a:solidFill>
                <a:effectLst/>
                <a:uLnTx/>
                <a:uFillTx/>
                <a:latin typeface="Brown" pitchFamily="50" charset="0"/>
                <a:ea typeface="游ゴシック" panose="020B0400000000000000" pitchFamily="34" charset="-128"/>
                <a:cs typeface="+mn-cs"/>
              </a:rPr>
              <a:t>Conditions may vary by topography, microclimates, and actual El </a:t>
            </a:r>
            <a:r>
              <a:rPr lang="en-US" sz="1400"/>
              <a:t>N</a:t>
            </a:r>
            <a:r>
              <a:rPr lang="es-CR" sz="1200"/>
              <a:t>iño </a:t>
            </a:r>
            <a:r>
              <a:rPr kumimoji="1" lang="en-US" altLang="ja-JP" sz="1200" i="0" u="none" strike="noStrike" kern="1200" cap="none" spc="0" normalizeH="0" baseline="0" noProof="0">
                <a:ln>
                  <a:noFill/>
                </a:ln>
                <a:solidFill>
                  <a:prstClr val="white"/>
                </a:solidFill>
                <a:effectLst/>
                <a:uLnTx/>
                <a:uFillTx/>
                <a:latin typeface="Brown" pitchFamily="50" charset="0"/>
                <a:ea typeface="游ゴシック" panose="020B0400000000000000" pitchFamily="34" charset="-128"/>
                <a:cs typeface="+mn-cs"/>
              </a:rPr>
              <a:t>evolution</a:t>
            </a:r>
          </a:p>
        </p:txBody>
      </p:sp>
      <p:pic>
        <p:nvPicPr>
          <p:cNvPr id="45" name="Picture 44">
            <a:extLst>
              <a:ext uri="{FF2B5EF4-FFF2-40B4-BE49-F238E27FC236}">
                <a16:creationId xmlns:a16="http://schemas.microsoft.com/office/drawing/2014/main" id="{4A0392BB-3339-F465-1992-8612CD103CDB}"/>
              </a:ext>
            </a:extLst>
          </p:cNvPr>
          <p:cNvPicPr>
            <a:picLocks noChangeAspect="1"/>
          </p:cNvPicPr>
          <p:nvPr/>
        </p:nvPicPr>
        <p:blipFill>
          <a:blip r:embed="rId7"/>
          <a:stretch>
            <a:fillRect/>
          </a:stretch>
        </p:blipFill>
        <p:spPr>
          <a:xfrm>
            <a:off x="6980003" y="6358436"/>
            <a:ext cx="3967403" cy="151140"/>
          </a:xfrm>
          <a:prstGeom prst="rect">
            <a:avLst/>
          </a:prstGeom>
        </p:spPr>
      </p:pic>
    </p:spTree>
    <p:extLst>
      <p:ext uri="{BB962C8B-B14F-4D97-AF65-F5344CB8AC3E}">
        <p14:creationId xmlns:p14="http://schemas.microsoft.com/office/powerpoint/2010/main" val="292440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tile tx="0" ty="0" sx="100000" sy="100000" flip="none" algn="tl"/>
        </a:blipFill>
        <a:effectLst/>
      </p:bgPr>
    </p:bg>
    <p:spTree>
      <p:nvGrpSpPr>
        <p:cNvPr id="1" name="">
          <a:extLst>
            <a:ext uri="{FF2B5EF4-FFF2-40B4-BE49-F238E27FC236}">
              <a16:creationId xmlns:a16="http://schemas.microsoft.com/office/drawing/2014/main" id="{3C32450B-8583-B470-04F3-DB21BAB5AE82}"/>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45B64068-D344-0F8E-8A84-8218673210B0}"/>
              </a:ext>
            </a:extLst>
          </p:cNvPr>
          <p:cNvSpPr/>
          <p:nvPr/>
        </p:nvSpPr>
        <p:spPr>
          <a:xfrm>
            <a:off x="0" y="1581922"/>
            <a:ext cx="4735286" cy="4539344"/>
          </a:xfrm>
          <a:prstGeom prst="rect">
            <a:avLst/>
          </a:prstGeom>
          <a:solidFill>
            <a:srgbClr val="005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9DC3604E-AED2-F856-D7F1-640F68DB303D}"/>
              </a:ext>
            </a:extLst>
          </p:cNvPr>
          <p:cNvSpPr/>
          <p:nvPr/>
        </p:nvSpPr>
        <p:spPr>
          <a:xfrm>
            <a:off x="4596089" y="1055909"/>
            <a:ext cx="6499698" cy="5454513"/>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33C1BA0-FC76-B8B3-98D5-DD1642A12E50}"/>
              </a:ext>
            </a:extLst>
          </p:cNvPr>
          <p:cNvSpPr>
            <a:spLocks noGrp="1"/>
          </p:cNvSpPr>
          <p:nvPr>
            <p:ph type="title"/>
          </p:nvPr>
        </p:nvSpPr>
        <p:spPr>
          <a:xfrm>
            <a:off x="135677" y="2243560"/>
            <a:ext cx="3903128" cy="737279"/>
          </a:xfrm>
        </p:spPr>
        <p:txBody>
          <a:bodyPr/>
          <a:lstStyle/>
          <a:p>
            <a:pPr algn="ctr">
              <a:lnSpc>
                <a:spcPct val="100000"/>
              </a:lnSpc>
            </a:pPr>
            <a:r>
              <a:rPr lang="en-US" sz="3600" b="1">
                <a:solidFill>
                  <a:srgbClr val="FFD100"/>
                </a:solidFill>
              </a:rPr>
              <a:t>Climate Impact </a:t>
            </a:r>
            <a:br>
              <a:rPr lang="en-US" sz="3600" b="1">
                <a:solidFill>
                  <a:srgbClr val="FFD100"/>
                </a:solidFill>
              </a:rPr>
            </a:br>
            <a:r>
              <a:rPr lang="en-US" sz="3600" b="1">
                <a:solidFill>
                  <a:srgbClr val="FFD100"/>
                </a:solidFill>
              </a:rPr>
              <a:t>– H2 2026 –</a:t>
            </a:r>
            <a:endParaRPr lang="en-GB" sz="3600" b="1">
              <a:solidFill>
                <a:srgbClr val="FFD100"/>
              </a:solidFill>
            </a:endParaRPr>
          </a:p>
        </p:txBody>
      </p:sp>
      <p:sp>
        <p:nvSpPr>
          <p:cNvPr id="4" name="Slide Number Placeholder 3">
            <a:extLst>
              <a:ext uri="{FF2B5EF4-FFF2-40B4-BE49-F238E27FC236}">
                <a16:creationId xmlns:a16="http://schemas.microsoft.com/office/drawing/2014/main" id="{853B360C-61EA-7A9C-D6B3-0A8C0D6717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8015-7ED3-0746-A6A4-07B02E5D7597}" type="slidenum">
              <a:rPr kumimoji="0" lang="en-US" sz="1200" b="0" i="0" u="none" strike="noStrike" kern="1200" cap="none" spc="0" normalizeH="0" baseline="0" noProof="0" smtClean="0">
                <a:ln>
                  <a:noFill/>
                </a:ln>
                <a:solidFill>
                  <a:srgbClr val="005BAA"/>
                </a:solidFill>
                <a:effectLst/>
                <a:uLnTx/>
                <a:uFillTx/>
                <a:latin typeface="Calibri Light" panose="020F0302020204030204" pitchFamily="34" charset="0"/>
                <a:ea typeface="+mn-ea"/>
                <a:cs typeface="Calibri Light" panose="020F03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5BAA"/>
              </a:solidFill>
              <a:effectLst/>
              <a:uLnTx/>
              <a:uFillTx/>
              <a:latin typeface="Calibri Light" panose="020F0302020204030204" pitchFamily="34" charset="0"/>
              <a:ea typeface="+mn-ea"/>
              <a:cs typeface="Calibri Light" panose="020F0302020204030204" pitchFamily="34" charset="0"/>
            </a:endParaRPr>
          </a:p>
        </p:txBody>
      </p:sp>
      <p:sp>
        <p:nvSpPr>
          <p:cNvPr id="7" name="Content Placeholder 1">
            <a:extLst>
              <a:ext uri="{FF2B5EF4-FFF2-40B4-BE49-F238E27FC236}">
                <a16:creationId xmlns:a16="http://schemas.microsoft.com/office/drawing/2014/main" id="{398A19A8-9EA9-ACF0-81CE-FE2A096BFBC0}"/>
              </a:ext>
            </a:extLst>
          </p:cNvPr>
          <p:cNvSpPr txBox="1">
            <a:spLocks/>
          </p:cNvSpPr>
          <p:nvPr/>
        </p:nvSpPr>
        <p:spPr>
          <a:xfrm>
            <a:off x="748984" y="3600736"/>
            <a:ext cx="3367410" cy="829812"/>
          </a:xfrm>
          <a:prstGeom prst="rect">
            <a:avLst/>
          </a:prstGeom>
        </p:spPr>
        <p:txBody>
          <a:bodyPr anchor="t"/>
          <a:lst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Impact will not be homogeneous: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Dry Zones face higher risk on shooting, filling, weight and grade</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sz="1600">
                <a:solidFill>
                  <a:prstClr val="white"/>
                </a:solidFill>
                <a:latin typeface="Calibri" panose="020F0502020204030204" pitchFamily="34" charset="0"/>
                <a:ea typeface="Calibri" panose="020F0502020204030204" pitchFamily="34" charset="0"/>
                <a:cs typeface="Calibri" panose="020F0502020204030204" pitchFamily="34" charset="0"/>
              </a:rPr>
              <a:t>Wet Zones face greater phytosanitary, operational and quality pressure</a:t>
            </a:r>
            <a:endParaRPr kumimoji="0" lang="en-US"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5A6DB72F-8031-B7EC-4239-CE83058616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6820" y="4008265"/>
            <a:ext cx="307118" cy="307118"/>
          </a:xfrm>
          <a:prstGeom prst="rect">
            <a:avLst/>
          </a:prstGeom>
        </p:spPr>
      </p:pic>
      <p:pic>
        <p:nvPicPr>
          <p:cNvPr id="13" name="Imagen 12" descr="Una caja blanca&#10;&#10;El contenido generado por IA puede ser incorrecto.">
            <a:extLst>
              <a:ext uri="{FF2B5EF4-FFF2-40B4-BE49-F238E27FC236}">
                <a16:creationId xmlns:a16="http://schemas.microsoft.com/office/drawing/2014/main" id="{8EC86E65-2C36-F568-0F8D-701A38526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42747">
            <a:off x="4463780" y="835645"/>
            <a:ext cx="1222914" cy="380347"/>
          </a:xfrm>
          <a:prstGeom prst="rect">
            <a:avLst/>
          </a:prstGeom>
        </p:spPr>
      </p:pic>
      <p:pic>
        <p:nvPicPr>
          <p:cNvPr id="12" name="Imagen 11" descr="Una caja blanca&#10;&#10;El contenido generado por IA puede ser incorrecto.">
            <a:extLst>
              <a:ext uri="{FF2B5EF4-FFF2-40B4-BE49-F238E27FC236}">
                <a16:creationId xmlns:a16="http://schemas.microsoft.com/office/drawing/2014/main" id="{FE1E7202-04AC-7AB8-AE94-C9A3C1738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8484">
            <a:off x="10468242" y="929720"/>
            <a:ext cx="1027171" cy="380347"/>
          </a:xfrm>
          <a:prstGeom prst="rect">
            <a:avLst/>
          </a:prstGeom>
        </p:spPr>
      </p:pic>
      <p:pic>
        <p:nvPicPr>
          <p:cNvPr id="2" name="Graphic 1">
            <a:extLst>
              <a:ext uri="{FF2B5EF4-FFF2-40B4-BE49-F238E27FC236}">
                <a16:creationId xmlns:a16="http://schemas.microsoft.com/office/drawing/2014/main" id="{74E8AF57-57C9-2160-844B-7FB4A955D7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6820" y="4581659"/>
            <a:ext cx="307118" cy="307118"/>
          </a:xfrm>
          <a:prstGeom prst="rect">
            <a:avLst/>
          </a:prstGeom>
        </p:spPr>
      </p:pic>
      <p:pic>
        <p:nvPicPr>
          <p:cNvPr id="14" name="Picture 13">
            <a:extLst>
              <a:ext uri="{FF2B5EF4-FFF2-40B4-BE49-F238E27FC236}">
                <a16:creationId xmlns:a16="http://schemas.microsoft.com/office/drawing/2014/main" id="{41464052-6B0C-9A92-2235-23D0593489C5}"/>
              </a:ext>
            </a:extLst>
          </p:cNvPr>
          <p:cNvPicPr>
            <a:picLocks noChangeAspect="1"/>
          </p:cNvPicPr>
          <p:nvPr/>
        </p:nvPicPr>
        <p:blipFill>
          <a:blip r:embed="rId6"/>
          <a:stretch>
            <a:fillRect/>
          </a:stretch>
        </p:blipFill>
        <p:spPr>
          <a:xfrm>
            <a:off x="4833712" y="1744963"/>
            <a:ext cx="5782380" cy="3652771"/>
          </a:xfrm>
          <a:prstGeom prst="rect">
            <a:avLst/>
          </a:prstGeom>
        </p:spPr>
      </p:pic>
      <p:sp>
        <p:nvSpPr>
          <p:cNvPr id="16" name="SK-6-text-84">
            <a:extLst>
              <a:ext uri="{FF2B5EF4-FFF2-40B4-BE49-F238E27FC236}">
                <a16:creationId xmlns:a16="http://schemas.microsoft.com/office/drawing/2014/main" id="{CE6ACF08-0079-74E0-55F1-BE5C28328147}"/>
              </a:ext>
            </a:extLst>
          </p:cNvPr>
          <p:cNvSpPr/>
          <p:nvPr/>
        </p:nvSpPr>
        <p:spPr>
          <a:xfrm>
            <a:off x="5062676" y="6063872"/>
            <a:ext cx="5566523" cy="341672"/>
          </a:xfrm>
          <a:prstGeom prst="rect">
            <a:avLst/>
          </a:prstGeom>
          <a:noFill/>
          <a:ln/>
        </p:spPr>
        <p:txBody>
          <a:bodyPr vert="horz" wrap="none" lIns="0" tIns="0" rIns="0" bIns="0" rtlCol="0" anchor="ctr"/>
          <a:lstStyle/>
          <a:p>
            <a:pPr marL="0" indent="0" algn="ctr">
              <a:buNone/>
            </a:pPr>
            <a:r>
              <a:rPr lang="en-US" sz="1050" b="1">
                <a:solidFill>
                  <a:srgbClr val="333333"/>
                </a:solidFill>
                <a:latin typeface="Roboto" panose="02000000000000000000" pitchFamily="2" charset="0"/>
                <a:ea typeface="Roboto" panose="02000000000000000000" pitchFamily="2" charset="0"/>
                <a:cs typeface="Roboto" panose="02000000000000000000" pitchFamily="2" charset="0"/>
              </a:rPr>
              <a:t>🔴  Very High — Critical pressure 🟠 High — Significant pressure</a:t>
            </a:r>
          </a:p>
          <a:p>
            <a:pPr marL="0" indent="0" algn="ctr">
              <a:buNone/>
            </a:pPr>
            <a:r>
              <a:rPr lang="en-US" sz="1050" b="1">
                <a:solidFill>
                  <a:srgbClr val="333333"/>
                </a:solidFill>
                <a:latin typeface="Roboto" panose="02000000000000000000" pitchFamily="2" charset="0"/>
                <a:ea typeface="Roboto" panose="02000000000000000000" pitchFamily="2" charset="0"/>
                <a:cs typeface="Roboto" panose="02000000000000000000" pitchFamily="2" charset="0"/>
              </a:rPr>
              <a:t> 🟡 Moderate — Watch 🟢 Opportunity — Favorable condition</a:t>
            </a:r>
            <a:endParaRPr lang="en-US" sz="1050">
              <a:latin typeface="Roboto" panose="02000000000000000000" pitchFamily="2" charset="0"/>
              <a:ea typeface="Roboto" panose="02000000000000000000" pitchFamily="2" charset="0"/>
              <a:cs typeface="Roboto" panose="02000000000000000000" pitchFamily="2" charset="0"/>
            </a:endParaRPr>
          </a:p>
        </p:txBody>
      </p:sp>
      <p:sp>
        <p:nvSpPr>
          <p:cNvPr id="18" name="SK-6-text-83">
            <a:extLst>
              <a:ext uri="{FF2B5EF4-FFF2-40B4-BE49-F238E27FC236}">
                <a16:creationId xmlns:a16="http://schemas.microsoft.com/office/drawing/2014/main" id="{9FE07DD0-7E4D-1840-5DFB-51D42C39F3A5}"/>
              </a:ext>
            </a:extLst>
          </p:cNvPr>
          <p:cNvSpPr/>
          <p:nvPr/>
        </p:nvSpPr>
        <p:spPr>
          <a:xfrm>
            <a:off x="4941640" y="1238619"/>
            <a:ext cx="5566523" cy="579875"/>
          </a:xfrm>
          <a:prstGeom prst="rect">
            <a:avLst/>
          </a:prstGeom>
          <a:noFill/>
          <a:ln/>
        </p:spPr>
        <p:txBody>
          <a:bodyPr vert="horz" wrap="none" lIns="0" tIns="0" rIns="0" bIns="0" rtlCol="0" anchor="ctr"/>
          <a:lstStyle/>
          <a:p>
            <a:pPr marL="0" indent="0" algn="l">
              <a:buNone/>
            </a:pPr>
            <a:r>
              <a:rPr lang="en-US" sz="1200">
                <a:solidFill>
                  <a:srgbClr val="888888"/>
                </a:solidFill>
                <a:latin typeface="Roboto" panose="02000000000000000000" pitchFamily="2" charset="0"/>
                <a:ea typeface="Roboto" panose="02000000000000000000" pitchFamily="2" charset="0"/>
                <a:cs typeface="Roboto" panose="02000000000000000000" pitchFamily="2" charset="0"/>
              </a:rPr>
              <a:t>Origin-by-origin climate risk outlook and expected agronomic impact for H2 2026</a:t>
            </a:r>
            <a:endParaRPr lang="en-US" sz="1200">
              <a:latin typeface="Roboto" panose="02000000000000000000" pitchFamily="2" charset="0"/>
              <a:ea typeface="Roboto" panose="02000000000000000000" pitchFamily="2" charset="0"/>
              <a:cs typeface="Roboto" panose="02000000000000000000" pitchFamily="2" charset="0"/>
            </a:endParaRPr>
          </a:p>
        </p:txBody>
      </p:sp>
      <p:sp>
        <p:nvSpPr>
          <p:cNvPr id="19" name="Title 2">
            <a:extLst>
              <a:ext uri="{FF2B5EF4-FFF2-40B4-BE49-F238E27FC236}">
                <a16:creationId xmlns:a16="http://schemas.microsoft.com/office/drawing/2014/main" id="{5E4903BF-7CC9-2FE3-EAFA-DA91EDE2A918}"/>
              </a:ext>
            </a:extLst>
          </p:cNvPr>
          <p:cNvSpPr txBox="1">
            <a:spLocks/>
          </p:cNvSpPr>
          <p:nvPr/>
        </p:nvSpPr>
        <p:spPr>
          <a:xfrm>
            <a:off x="257174" y="224746"/>
            <a:ext cx="9636126" cy="737279"/>
          </a:xfrm>
          <a:prstGeom prst="rect">
            <a:avLst/>
          </a:prstGeom>
        </p:spPr>
        <p:txBody>
          <a:bodyPr lIns="0" tIns="0" rIns="0" bIns="0" anchor="t"/>
          <a:lstStyle>
            <a:lvl1pPr algn="l" rtl="0" fontAlgn="base">
              <a:lnSpc>
                <a:spcPts val="4400"/>
              </a:lnSpc>
              <a:spcBef>
                <a:spcPct val="0"/>
              </a:spcBef>
              <a:spcAft>
                <a:spcPct val="0"/>
              </a:spcAft>
              <a:defRPr sz="3200" u="none"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r>
              <a:rPr lang="en-US" sz="3600"/>
              <a:t>Super N</a:t>
            </a:r>
            <a:r>
              <a:rPr lang="es-CR"/>
              <a:t>iño</a:t>
            </a:r>
            <a:r>
              <a:rPr lang="en-US" sz="3600"/>
              <a:t>: Productive Impact by Origin</a:t>
            </a:r>
          </a:p>
        </p:txBody>
      </p:sp>
    </p:spTree>
    <p:extLst>
      <p:ext uri="{BB962C8B-B14F-4D97-AF65-F5344CB8AC3E}">
        <p14:creationId xmlns:p14="http://schemas.microsoft.com/office/powerpoint/2010/main" val="22259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26">
            <a:extLst>
              <a:ext uri="{FF2B5EF4-FFF2-40B4-BE49-F238E27FC236}">
                <a16:creationId xmlns:a16="http://schemas.microsoft.com/office/drawing/2014/main" id="{D68D4FB4-5E6C-A6D1-81A6-A45F15330955}"/>
              </a:ext>
            </a:extLst>
          </p:cNvPr>
          <p:cNvSpPr/>
          <p:nvPr/>
        </p:nvSpPr>
        <p:spPr>
          <a:xfrm flipH="1">
            <a:off x="1241629" y="1774725"/>
            <a:ext cx="3550432" cy="4219575"/>
          </a:xfrm>
          <a:prstGeom prst="round2DiagRect">
            <a:avLst>
              <a:gd name="adj1" fmla="val 6006"/>
              <a:gd name="adj2" fmla="val 0"/>
            </a:avLst>
          </a:prstGeom>
          <a:solidFill>
            <a:srgbClr val="FFD100"/>
          </a:solidFill>
          <a:ln>
            <a:noFill/>
          </a:ln>
          <a:effectLst>
            <a:outerShdw blurRad="165100" sx="103000" sy="103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8CECE82-AF1E-4F7B-93EB-74D8E642F25B}"/>
              </a:ext>
            </a:extLst>
          </p:cNvPr>
          <p:cNvSpPr>
            <a:spLocks noGrp="1"/>
          </p:cNvSpPr>
          <p:nvPr>
            <p:ph type="title"/>
          </p:nvPr>
        </p:nvSpPr>
        <p:spPr/>
        <p:txBody>
          <a:bodyPr/>
          <a:lstStyle/>
          <a:p>
            <a:r>
              <a:rPr lang="en-US" sz="3600"/>
              <a:t>Proposal: Joint Approach</a:t>
            </a:r>
          </a:p>
        </p:txBody>
      </p:sp>
      <p:sp>
        <p:nvSpPr>
          <p:cNvPr id="8" name="タイトル 2">
            <a:extLst>
              <a:ext uri="{FF2B5EF4-FFF2-40B4-BE49-F238E27FC236}">
                <a16:creationId xmlns:a16="http://schemas.microsoft.com/office/drawing/2014/main" id="{082F2DC6-CC4F-2C93-E600-0E80AB5D347B}"/>
              </a:ext>
            </a:extLst>
          </p:cNvPr>
          <p:cNvSpPr txBox="1">
            <a:spLocks/>
          </p:cNvSpPr>
          <p:nvPr/>
        </p:nvSpPr>
        <p:spPr>
          <a:xfrm>
            <a:off x="2226228" y="2233362"/>
            <a:ext cx="2488391" cy="517087"/>
          </a:xfrm>
          <a:prstGeom prst="rect">
            <a:avLst/>
          </a:prstGeom>
        </p:spPr>
        <p:txBody>
          <a:bodyPr lIns="0" tIns="0" rIns="0" bIns="0" anchor="t"/>
          <a:lstStyle>
            <a:lvl1pPr algn="l" rtl="0" fontAlgn="base">
              <a:lnSpc>
                <a:spcPts val="4400"/>
              </a:lnSpc>
              <a:spcBef>
                <a:spcPct val="0"/>
              </a:spcBef>
              <a:spcAft>
                <a:spcPct val="0"/>
              </a:spcAft>
              <a:defRPr sz="4000"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Brown" pitchFamily="2" charset="77"/>
                <a:ea typeface="+mj-ea"/>
                <a:cs typeface="+mj-cs"/>
              </a:rPr>
              <a:t>Maintain fulfil consumption &amp; shopper expectation</a:t>
            </a:r>
            <a:endParaRPr kumimoji="1" lang="ja-JP" altLang="en-US" sz="1600" b="1" i="0" u="none" strike="noStrike" kern="1200" cap="none" spc="0" normalizeH="0" baseline="0" noProof="0">
              <a:ln>
                <a:noFill/>
              </a:ln>
              <a:effectLst/>
              <a:uLnTx/>
              <a:uFillTx/>
              <a:latin typeface="Calibri" panose="020F0502020204030204"/>
              <a:ea typeface="游ゴシック Light" panose="020B0300000000000000" pitchFamily="34" charset="-128"/>
              <a:cs typeface="+mj-cs"/>
            </a:endParaRPr>
          </a:p>
        </p:txBody>
      </p:sp>
      <p:sp>
        <p:nvSpPr>
          <p:cNvPr id="32" name="TextBox 22">
            <a:extLst>
              <a:ext uri="{FF2B5EF4-FFF2-40B4-BE49-F238E27FC236}">
                <a16:creationId xmlns:a16="http://schemas.microsoft.com/office/drawing/2014/main" id="{856AAF8D-0320-BAF5-8224-254976F8BF76}"/>
              </a:ext>
            </a:extLst>
          </p:cNvPr>
          <p:cNvSpPr txBox="1"/>
          <p:nvPr/>
        </p:nvSpPr>
        <p:spPr>
          <a:xfrm>
            <a:off x="1980023" y="3328907"/>
            <a:ext cx="2620909" cy="2677656"/>
          </a:xfrm>
          <a:prstGeom prst="rect">
            <a:avLst/>
          </a:prstGeom>
          <a:noFill/>
        </p:spPr>
        <p:txBody>
          <a:bodyPr wrap="square">
            <a:spAutoFit/>
          </a:bodyPr>
          <a:lstStyle/>
          <a:p>
            <a:pPr>
              <a:buClr>
                <a:srgbClr val="FFD100"/>
              </a:buClr>
            </a:pPr>
            <a:r>
              <a:rPr lang="en-US" sz="1400">
                <a:solidFill>
                  <a:srgbClr val="005BAA"/>
                </a:solidFill>
              </a:rPr>
              <a:t>Reliable Supply-Diversified Sourcing </a:t>
            </a:r>
          </a:p>
          <a:p>
            <a:pPr>
              <a:buClr>
                <a:srgbClr val="FFD100"/>
              </a:buClr>
            </a:pPr>
            <a:endParaRPr lang="en-US" sz="1400">
              <a:solidFill>
                <a:srgbClr val="005BAA"/>
              </a:solidFill>
            </a:endParaRPr>
          </a:p>
          <a:p>
            <a:pPr>
              <a:buClr>
                <a:srgbClr val="FFD100"/>
              </a:buClr>
            </a:pPr>
            <a:r>
              <a:rPr lang="en-US" sz="1400">
                <a:solidFill>
                  <a:srgbClr val="005BAA"/>
                </a:solidFill>
              </a:rPr>
              <a:t>Close Collaboration with growers</a:t>
            </a:r>
          </a:p>
          <a:p>
            <a:pPr>
              <a:buClr>
                <a:srgbClr val="FFD100"/>
              </a:buClr>
            </a:pPr>
            <a:endParaRPr lang="en-US" sz="1400">
              <a:solidFill>
                <a:srgbClr val="005BAA"/>
              </a:solidFill>
            </a:endParaRPr>
          </a:p>
          <a:p>
            <a:pPr>
              <a:buClr>
                <a:srgbClr val="FFD100"/>
              </a:buClr>
            </a:pPr>
            <a:r>
              <a:rPr lang="en-US" sz="1400">
                <a:solidFill>
                  <a:srgbClr val="005BAA"/>
                </a:solidFill>
              </a:rPr>
              <a:t>Robust Forecast &amp; Planning</a:t>
            </a:r>
          </a:p>
          <a:p>
            <a:pPr>
              <a:buClr>
                <a:srgbClr val="FFD100"/>
              </a:buClr>
            </a:pPr>
            <a:endParaRPr lang="en-US" sz="1400">
              <a:solidFill>
                <a:srgbClr val="005BAA"/>
              </a:solidFill>
            </a:endParaRPr>
          </a:p>
          <a:p>
            <a:pPr>
              <a:buClr>
                <a:srgbClr val="FFD100"/>
              </a:buClr>
            </a:pPr>
            <a:r>
              <a:rPr lang="en-US" sz="1400">
                <a:solidFill>
                  <a:srgbClr val="005BAA"/>
                </a:solidFill>
              </a:rPr>
              <a:t>Guarantee to stick to Fyffes Quality specifications </a:t>
            </a:r>
          </a:p>
          <a:p>
            <a:pPr>
              <a:buClr>
                <a:srgbClr val="FFD100"/>
              </a:buClr>
            </a:pPr>
            <a:endParaRPr lang="en-US" sz="1400">
              <a:solidFill>
                <a:srgbClr val="005BAA"/>
              </a:solidFill>
            </a:endParaRPr>
          </a:p>
          <a:p>
            <a:pPr>
              <a:buClr>
                <a:srgbClr val="FFD100"/>
              </a:buClr>
            </a:pPr>
            <a:endParaRPr lang="en-US" sz="1400">
              <a:solidFill>
                <a:srgbClr val="005BAA"/>
              </a:solidFill>
            </a:endParaRPr>
          </a:p>
          <a:p>
            <a:pPr>
              <a:buClr>
                <a:srgbClr val="FFD100"/>
              </a:buClr>
            </a:pPr>
            <a:endParaRPr lang="en-US" sz="1400">
              <a:solidFill>
                <a:srgbClr val="005BAA"/>
              </a:solidFill>
            </a:endParaRPr>
          </a:p>
        </p:txBody>
      </p:sp>
      <p:sp>
        <p:nvSpPr>
          <p:cNvPr id="37" name="TextBox 22">
            <a:extLst>
              <a:ext uri="{FF2B5EF4-FFF2-40B4-BE49-F238E27FC236}">
                <a16:creationId xmlns:a16="http://schemas.microsoft.com/office/drawing/2014/main" id="{515D0809-DAED-9FB2-7F09-509B6342D112}"/>
              </a:ext>
            </a:extLst>
          </p:cNvPr>
          <p:cNvSpPr txBox="1"/>
          <p:nvPr/>
        </p:nvSpPr>
        <p:spPr>
          <a:xfrm>
            <a:off x="6900914" y="3560811"/>
            <a:ext cx="2111406" cy="523220"/>
          </a:xfrm>
          <a:prstGeom prst="rect">
            <a:avLst/>
          </a:prstGeom>
          <a:noFill/>
        </p:spPr>
        <p:txBody>
          <a:bodyPr wrap="square">
            <a:spAutoFit/>
          </a:bodyPr>
          <a:lstStyle/>
          <a:p>
            <a:pPr>
              <a:buClr>
                <a:srgbClr val="FFD100"/>
              </a:buClr>
            </a:pPr>
            <a:r>
              <a:rPr lang="en-US" sz="1400">
                <a:solidFill>
                  <a:schemeClr val="bg1"/>
                </a:solidFill>
              </a:rPr>
              <a:t>Buy more on spot market if available</a:t>
            </a:r>
          </a:p>
        </p:txBody>
      </p:sp>
      <p:pic>
        <p:nvPicPr>
          <p:cNvPr id="47" name="Graphic 39">
            <a:extLst>
              <a:ext uri="{FF2B5EF4-FFF2-40B4-BE49-F238E27FC236}">
                <a16:creationId xmlns:a16="http://schemas.microsoft.com/office/drawing/2014/main" id="{FACEF2B7-DD5D-116E-8ACC-9F686E3F169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454967" y="2155726"/>
            <a:ext cx="725822" cy="725822"/>
          </a:xfrm>
          <a:prstGeom prst="rect">
            <a:avLst/>
          </a:prstGeom>
        </p:spPr>
      </p:pic>
      <p:cxnSp>
        <p:nvCxnSpPr>
          <p:cNvPr id="49" name="Straight Connector 54">
            <a:extLst>
              <a:ext uri="{FF2B5EF4-FFF2-40B4-BE49-F238E27FC236}">
                <a16:creationId xmlns:a16="http://schemas.microsoft.com/office/drawing/2014/main" id="{BD291FD0-E38E-2618-F386-97075EB8E8D2}"/>
              </a:ext>
            </a:extLst>
          </p:cNvPr>
          <p:cNvCxnSpPr>
            <a:cxnSpLocks/>
          </p:cNvCxnSpPr>
          <p:nvPr/>
        </p:nvCxnSpPr>
        <p:spPr>
          <a:xfrm>
            <a:off x="1501381" y="3077765"/>
            <a:ext cx="3099551"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3" name="Graphic 24">
            <a:extLst>
              <a:ext uri="{FF2B5EF4-FFF2-40B4-BE49-F238E27FC236}">
                <a16:creationId xmlns:a16="http://schemas.microsoft.com/office/drawing/2014/main" id="{EDA58E1E-29D6-0292-12A8-E5DB37D47E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1656" y="3319278"/>
            <a:ext cx="398367" cy="398367"/>
          </a:xfrm>
          <a:prstGeom prst="rect">
            <a:avLst/>
          </a:prstGeom>
        </p:spPr>
      </p:pic>
      <p:pic>
        <p:nvPicPr>
          <p:cNvPr id="54" name="Graphic 24">
            <a:extLst>
              <a:ext uri="{FF2B5EF4-FFF2-40B4-BE49-F238E27FC236}">
                <a16:creationId xmlns:a16="http://schemas.microsoft.com/office/drawing/2014/main" id="{3B7B00A7-F17C-DC67-1031-ECFF86B6AB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1656" y="3911079"/>
            <a:ext cx="398367" cy="398367"/>
          </a:xfrm>
          <a:prstGeom prst="rect">
            <a:avLst/>
          </a:prstGeom>
        </p:spPr>
      </p:pic>
      <p:sp>
        <p:nvSpPr>
          <p:cNvPr id="6" name="Flowchart: Alternate Process 26">
            <a:extLst>
              <a:ext uri="{FF2B5EF4-FFF2-40B4-BE49-F238E27FC236}">
                <a16:creationId xmlns:a16="http://schemas.microsoft.com/office/drawing/2014/main" id="{7F10BA93-2C7D-AD7C-64EB-9EA6968C6F3D}"/>
              </a:ext>
            </a:extLst>
          </p:cNvPr>
          <p:cNvSpPr/>
          <p:nvPr/>
        </p:nvSpPr>
        <p:spPr>
          <a:xfrm flipH="1">
            <a:off x="6099257" y="1774725"/>
            <a:ext cx="3550432" cy="4219575"/>
          </a:xfrm>
          <a:prstGeom prst="round2DiagRect">
            <a:avLst>
              <a:gd name="adj1" fmla="val 6006"/>
              <a:gd name="adj2" fmla="val 0"/>
            </a:avLst>
          </a:prstGeom>
          <a:solidFill>
            <a:srgbClr val="005BAA"/>
          </a:solidFill>
          <a:ln>
            <a:noFill/>
          </a:ln>
          <a:effectLst>
            <a:outerShdw blurRad="165100" sx="103000" sy="103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タイトル 2">
            <a:extLst>
              <a:ext uri="{FF2B5EF4-FFF2-40B4-BE49-F238E27FC236}">
                <a16:creationId xmlns:a16="http://schemas.microsoft.com/office/drawing/2014/main" id="{8AF63AA7-3DA4-FADB-617A-657FA525827F}"/>
              </a:ext>
            </a:extLst>
          </p:cNvPr>
          <p:cNvSpPr txBox="1">
            <a:spLocks/>
          </p:cNvSpPr>
          <p:nvPr/>
        </p:nvSpPr>
        <p:spPr>
          <a:xfrm>
            <a:off x="7098098" y="2155726"/>
            <a:ext cx="2267341" cy="686945"/>
          </a:xfrm>
          <a:prstGeom prst="rect">
            <a:avLst/>
          </a:prstGeom>
        </p:spPr>
        <p:txBody>
          <a:bodyPr lIns="0" tIns="0" rIns="0" bIns="0" anchor="t"/>
          <a:lstStyle>
            <a:lvl1pPr algn="l" rtl="0" fontAlgn="base">
              <a:lnSpc>
                <a:spcPts val="4400"/>
              </a:lnSpc>
              <a:spcBef>
                <a:spcPct val="0"/>
              </a:spcBef>
              <a:spcAft>
                <a:spcPct val="0"/>
              </a:spcAft>
              <a:defRPr sz="4000" kern="1200" spc="-150">
                <a:solidFill>
                  <a:srgbClr val="005BAA"/>
                </a:solidFill>
                <a:latin typeface="Brown" pitchFamily="2" charset="77"/>
                <a:ea typeface="+mj-ea"/>
                <a:cs typeface="+mj-cs"/>
              </a:defRPr>
            </a:lvl1pPr>
            <a:lvl2pPr algn="l" rtl="0" fontAlgn="base">
              <a:lnSpc>
                <a:spcPct val="90000"/>
              </a:lnSpc>
              <a:spcBef>
                <a:spcPct val="0"/>
              </a:spcBef>
              <a:spcAft>
                <a:spcPct val="0"/>
              </a:spcAft>
              <a:defRPr sz="4400">
                <a:solidFill>
                  <a:srgbClr val="005BAA"/>
                </a:solidFill>
                <a:latin typeface="Calibri Light" panose="020F0302020204030204" pitchFamily="34" charset="0"/>
              </a:defRPr>
            </a:lvl2pPr>
            <a:lvl3pPr algn="l" rtl="0" fontAlgn="base">
              <a:lnSpc>
                <a:spcPct val="90000"/>
              </a:lnSpc>
              <a:spcBef>
                <a:spcPct val="0"/>
              </a:spcBef>
              <a:spcAft>
                <a:spcPct val="0"/>
              </a:spcAft>
              <a:defRPr sz="4400">
                <a:solidFill>
                  <a:srgbClr val="005BAA"/>
                </a:solidFill>
                <a:latin typeface="Calibri Light" panose="020F0302020204030204" pitchFamily="34" charset="0"/>
              </a:defRPr>
            </a:lvl3pPr>
            <a:lvl4pPr algn="l" rtl="0" fontAlgn="base">
              <a:lnSpc>
                <a:spcPct val="90000"/>
              </a:lnSpc>
              <a:spcBef>
                <a:spcPct val="0"/>
              </a:spcBef>
              <a:spcAft>
                <a:spcPct val="0"/>
              </a:spcAft>
              <a:defRPr sz="4400">
                <a:solidFill>
                  <a:srgbClr val="005BAA"/>
                </a:solidFill>
                <a:latin typeface="Calibri Light" panose="020F0302020204030204" pitchFamily="34" charset="0"/>
              </a:defRPr>
            </a:lvl4pPr>
            <a:lvl5pPr algn="l" rtl="0" fontAlgn="base">
              <a:lnSpc>
                <a:spcPct val="90000"/>
              </a:lnSpc>
              <a:spcBef>
                <a:spcPct val="0"/>
              </a:spcBef>
              <a:spcAft>
                <a:spcPct val="0"/>
              </a:spcAft>
              <a:defRPr sz="4400">
                <a:solidFill>
                  <a:srgbClr val="005BAA"/>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5BAA"/>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5BAA"/>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5BAA"/>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5BAA"/>
                </a:solidFill>
                <a:latin typeface="Calibri Light" panose="020F03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Brown" pitchFamily="2" charset="77"/>
                <a:ea typeface="+mj-ea"/>
                <a:cs typeface="+mj-cs"/>
              </a:rPr>
              <a:t>Partnership</a:t>
            </a:r>
            <a:br>
              <a:rPr kumimoji="0" lang="en-US" sz="1600" b="1" i="0" u="none" strike="noStrike" kern="1200" cap="none" spc="0" normalizeH="0" baseline="0" noProof="0">
                <a:ln>
                  <a:noFill/>
                </a:ln>
                <a:solidFill>
                  <a:schemeClr val="bg1"/>
                </a:solidFill>
                <a:effectLst/>
                <a:uLnTx/>
                <a:uFillTx/>
                <a:latin typeface="Brown" pitchFamily="2" charset="77"/>
                <a:ea typeface="+mj-ea"/>
                <a:cs typeface="+mj-cs"/>
              </a:rPr>
            </a:br>
            <a:r>
              <a:rPr kumimoji="0" lang="en-US" sz="1600" b="1" i="0" u="none" strike="noStrike" kern="1200" cap="none" spc="0" normalizeH="0" baseline="0" noProof="0">
                <a:ln>
                  <a:noFill/>
                </a:ln>
                <a:solidFill>
                  <a:schemeClr val="bg1"/>
                </a:solidFill>
                <a:effectLst/>
                <a:uLnTx/>
                <a:uFillTx/>
                <a:latin typeface="Brown" pitchFamily="2" charset="77"/>
                <a:ea typeface="+mj-ea"/>
                <a:cs typeface="+mj-cs"/>
              </a:rPr>
              <a:t> approach </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chemeClr val="bg1"/>
              </a:solidFill>
              <a:effectLst/>
              <a:uLnTx/>
              <a:uFillTx/>
              <a:latin typeface="Calibri" panose="020F0502020204030204"/>
              <a:ea typeface="游ゴシック Light" panose="020B0300000000000000" pitchFamily="34" charset="-128"/>
              <a:cs typeface="+mj-cs"/>
            </a:endParaRPr>
          </a:p>
        </p:txBody>
      </p:sp>
      <p:sp>
        <p:nvSpPr>
          <p:cNvPr id="42" name="TextBox 22">
            <a:extLst>
              <a:ext uri="{FF2B5EF4-FFF2-40B4-BE49-F238E27FC236}">
                <a16:creationId xmlns:a16="http://schemas.microsoft.com/office/drawing/2014/main" id="{E9CFEABC-63F7-CFE5-1275-A30980FC8FC7}"/>
              </a:ext>
            </a:extLst>
          </p:cNvPr>
          <p:cNvSpPr txBox="1"/>
          <p:nvPr/>
        </p:nvSpPr>
        <p:spPr>
          <a:xfrm>
            <a:off x="6717530" y="3258890"/>
            <a:ext cx="2647910" cy="2215991"/>
          </a:xfrm>
          <a:prstGeom prst="rect">
            <a:avLst/>
          </a:prstGeom>
          <a:noFill/>
        </p:spPr>
        <p:txBody>
          <a:bodyPr wrap="square">
            <a:spAutoFit/>
          </a:bodyPr>
          <a:lstStyle/>
          <a:p>
            <a:pPr>
              <a:buClr>
                <a:srgbClr val="FFD100"/>
              </a:buClr>
            </a:pPr>
            <a:r>
              <a:rPr lang="en-US" sz="1400">
                <a:solidFill>
                  <a:schemeClr val="bg1"/>
                </a:solidFill>
              </a:rPr>
              <a:t>H2 Volume Availability: Aligned promotion planning, amend current promotion plans</a:t>
            </a:r>
            <a:br>
              <a:rPr lang="en-US" sz="1400">
                <a:solidFill>
                  <a:schemeClr val="bg1"/>
                </a:solidFill>
              </a:rPr>
            </a:br>
            <a:endParaRPr lang="en-US" sz="1400">
              <a:solidFill>
                <a:schemeClr val="bg1"/>
              </a:solidFill>
            </a:endParaRPr>
          </a:p>
          <a:p>
            <a:pPr>
              <a:buClr>
                <a:srgbClr val="FFD100"/>
              </a:buClr>
            </a:pPr>
            <a:r>
              <a:rPr lang="en-US" sz="1400">
                <a:solidFill>
                  <a:schemeClr val="bg1"/>
                </a:solidFill>
              </a:rPr>
              <a:t>Aligned Quality Expectations</a:t>
            </a:r>
          </a:p>
          <a:p>
            <a:pPr>
              <a:buClr>
                <a:srgbClr val="FFD100"/>
              </a:buClr>
            </a:pPr>
            <a:endParaRPr lang="en-US" sz="1400">
              <a:solidFill>
                <a:schemeClr val="bg1"/>
              </a:solidFill>
            </a:endParaRPr>
          </a:p>
          <a:p>
            <a:pPr>
              <a:buClr>
                <a:srgbClr val="FFD100"/>
              </a:buClr>
            </a:pPr>
            <a:endParaRPr lang="en-US" sz="1400">
              <a:solidFill>
                <a:schemeClr val="bg1"/>
              </a:solidFill>
            </a:endParaRPr>
          </a:p>
          <a:p>
            <a:pPr>
              <a:buClr>
                <a:srgbClr val="FFD100"/>
              </a:buClr>
            </a:pPr>
            <a:r>
              <a:rPr lang="en-US" sz="1400">
                <a:solidFill>
                  <a:schemeClr val="bg1"/>
                </a:solidFill>
              </a:rPr>
              <a:t>Monthly Update </a:t>
            </a:r>
            <a:r>
              <a:rPr lang="en-US" sz="1400" err="1">
                <a:solidFill>
                  <a:schemeClr val="bg1"/>
                </a:solidFill>
              </a:rPr>
              <a:t>July</a:t>
            </a:r>
            <a:r>
              <a:rPr lang="en-US" sz="1400" err="1">
                <a:solidFill>
                  <a:schemeClr val="bg1"/>
                </a:solidFill>
                <a:sym typeface="Wingdings" panose="05000000000000000000" pitchFamily="2" charset="2"/>
              </a:rPr>
              <a:t>Dec</a:t>
            </a:r>
            <a:r>
              <a:rPr lang="en-US" sz="1400">
                <a:solidFill>
                  <a:schemeClr val="bg1"/>
                </a:solidFill>
                <a:sym typeface="Wingdings" panose="05000000000000000000" pitchFamily="2" charset="2"/>
              </a:rPr>
              <a:t> 2026</a:t>
            </a:r>
            <a:br>
              <a:rPr lang="en-US" sz="1400">
                <a:solidFill>
                  <a:schemeClr val="bg1"/>
                </a:solidFill>
              </a:rPr>
            </a:br>
            <a:endParaRPr lang="en-US" sz="1400">
              <a:solidFill>
                <a:schemeClr val="bg1"/>
              </a:solidFill>
            </a:endParaRPr>
          </a:p>
          <a:p>
            <a:pPr>
              <a:buClr>
                <a:srgbClr val="FFD100"/>
              </a:buClr>
            </a:pPr>
            <a:endParaRPr lang="en-US" sz="1200">
              <a:solidFill>
                <a:schemeClr val="bg1"/>
              </a:solidFill>
            </a:endParaRPr>
          </a:p>
        </p:txBody>
      </p:sp>
      <p:pic>
        <p:nvPicPr>
          <p:cNvPr id="44" name="Graphic 21">
            <a:extLst>
              <a:ext uri="{FF2B5EF4-FFF2-40B4-BE49-F238E27FC236}">
                <a16:creationId xmlns:a16="http://schemas.microsoft.com/office/drawing/2014/main" id="{930FC6EE-D4C0-EA46-CAD3-5AA4112B58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04660" y="2155726"/>
            <a:ext cx="636968" cy="636968"/>
          </a:xfrm>
          <a:prstGeom prst="rect">
            <a:avLst/>
          </a:prstGeom>
        </p:spPr>
      </p:pic>
      <p:cxnSp>
        <p:nvCxnSpPr>
          <p:cNvPr id="52" name="Straight Connector 54">
            <a:extLst>
              <a:ext uri="{FF2B5EF4-FFF2-40B4-BE49-F238E27FC236}">
                <a16:creationId xmlns:a16="http://schemas.microsoft.com/office/drawing/2014/main" id="{76BE9E9E-7D6D-F250-1971-3E61522687F1}"/>
              </a:ext>
            </a:extLst>
          </p:cNvPr>
          <p:cNvCxnSpPr>
            <a:cxnSpLocks/>
          </p:cNvCxnSpPr>
          <p:nvPr/>
        </p:nvCxnSpPr>
        <p:spPr>
          <a:xfrm>
            <a:off x="6265889" y="3098005"/>
            <a:ext cx="3099551"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9" name="Graphic 24">
            <a:extLst>
              <a:ext uri="{FF2B5EF4-FFF2-40B4-BE49-F238E27FC236}">
                <a16:creationId xmlns:a16="http://schemas.microsoft.com/office/drawing/2014/main" id="{090D5D0E-04D4-7370-4448-16FDA90959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4660" y="3258895"/>
            <a:ext cx="398367" cy="398367"/>
          </a:xfrm>
          <a:prstGeom prst="rect">
            <a:avLst/>
          </a:prstGeom>
        </p:spPr>
      </p:pic>
      <p:pic>
        <p:nvPicPr>
          <p:cNvPr id="60" name="Graphic 24">
            <a:extLst>
              <a:ext uri="{FF2B5EF4-FFF2-40B4-BE49-F238E27FC236}">
                <a16:creationId xmlns:a16="http://schemas.microsoft.com/office/drawing/2014/main" id="{680DEB7C-7539-F8D9-53B4-FD691C5657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1911" y="4070146"/>
            <a:ext cx="398367" cy="398367"/>
          </a:xfrm>
          <a:prstGeom prst="rect">
            <a:avLst/>
          </a:prstGeom>
        </p:spPr>
      </p:pic>
      <p:pic>
        <p:nvPicPr>
          <p:cNvPr id="13" name="Graphic 24">
            <a:extLst>
              <a:ext uri="{FF2B5EF4-FFF2-40B4-BE49-F238E27FC236}">
                <a16:creationId xmlns:a16="http://schemas.microsoft.com/office/drawing/2014/main" id="{E2E665AC-D01E-6761-1FC2-1F934A95BD6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4361" y="4374719"/>
            <a:ext cx="398367" cy="398367"/>
          </a:xfrm>
          <a:prstGeom prst="rect">
            <a:avLst/>
          </a:prstGeom>
        </p:spPr>
      </p:pic>
      <p:pic>
        <p:nvPicPr>
          <p:cNvPr id="7" name="Graphic 24">
            <a:extLst>
              <a:ext uri="{FF2B5EF4-FFF2-40B4-BE49-F238E27FC236}">
                <a16:creationId xmlns:a16="http://schemas.microsoft.com/office/drawing/2014/main" id="{5D6D7DCC-20B7-E8D8-F577-6635C526E7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90113" y="4872175"/>
            <a:ext cx="398367" cy="398367"/>
          </a:xfrm>
          <a:prstGeom prst="rect">
            <a:avLst/>
          </a:prstGeom>
        </p:spPr>
      </p:pic>
      <p:pic>
        <p:nvPicPr>
          <p:cNvPr id="2" name="Graphic 24">
            <a:extLst>
              <a:ext uri="{FF2B5EF4-FFF2-40B4-BE49-F238E27FC236}">
                <a16:creationId xmlns:a16="http://schemas.microsoft.com/office/drawing/2014/main" id="{E4A99A32-3DEE-5555-E38C-4F6073BA5D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99464" y="4626597"/>
            <a:ext cx="398367" cy="398367"/>
          </a:xfrm>
          <a:prstGeom prst="rect">
            <a:avLst/>
          </a:prstGeom>
        </p:spPr>
      </p:pic>
    </p:spTree>
    <p:extLst>
      <p:ext uri="{BB962C8B-B14F-4D97-AF65-F5344CB8AC3E}">
        <p14:creationId xmlns:p14="http://schemas.microsoft.com/office/powerpoint/2010/main" val="4018905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Fyffes">
      <a:dk1>
        <a:sysClr val="windowText" lastClr="000000"/>
      </a:dk1>
      <a:lt1>
        <a:sysClr val="window" lastClr="FFFFFF"/>
      </a:lt1>
      <a:dk2>
        <a:srgbClr val="44546A"/>
      </a:dk2>
      <a:lt2>
        <a:srgbClr val="E7E6E6"/>
      </a:lt2>
      <a:accent1>
        <a:srgbClr val="005BAA"/>
      </a:accent1>
      <a:accent2>
        <a:srgbClr val="E65C3B"/>
      </a:accent2>
      <a:accent3>
        <a:srgbClr val="B5D334"/>
      </a:accent3>
      <a:accent4>
        <a:srgbClr val="FFD200"/>
      </a:accent4>
      <a:accent5>
        <a:srgbClr val="6EAE40"/>
      </a:accent5>
      <a:accent6>
        <a:srgbClr val="B6D5EC"/>
      </a:accent6>
      <a:hlink>
        <a:srgbClr val="005BAA"/>
      </a:hlink>
      <a:folHlink>
        <a:srgbClr val="FFD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ffes_general_template_final  -  Compatibility Mode" id="{05911B96-59DD-4047-972B-C5BD4C30AC98}" vid="{6D07F27B-4FDE-A04E-82AF-16DC7F805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F8EB0A6D9E0544AF1197EF65914FA8" ma:contentTypeVersion="18" ma:contentTypeDescription="Create a new document." ma:contentTypeScope="" ma:versionID="ef0c7a9f1295cfb2811378d032fcc749">
  <xsd:schema xmlns:xsd="http://www.w3.org/2001/XMLSchema" xmlns:xs="http://www.w3.org/2001/XMLSchema" xmlns:p="http://schemas.microsoft.com/office/2006/metadata/properties" xmlns:ns1="http://schemas.microsoft.com/sharepoint/v3" xmlns:ns2="968c596c-ef05-4ec1-a422-9586bf573d20" xmlns:ns3="c31c0445-cc3d-4ee7-8f85-db5cbff8c049" targetNamespace="http://schemas.microsoft.com/office/2006/metadata/properties" ma:root="true" ma:fieldsID="8c0d3b0d1e37f42dce3eda1b7bdf304a" ns1:_="" ns2:_="" ns3:_="">
    <xsd:import namespace="http://schemas.microsoft.com/sharepoint/v3"/>
    <xsd:import namespace="968c596c-ef05-4ec1-a422-9586bf573d20"/>
    <xsd:import namespace="c31c0445-cc3d-4ee7-8f85-db5cbff8c0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8c596c-ef05-4ec1-a422-9586bf573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eaa4724-9bf5-462a-a210-bb28573e27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c0445-cc3d-4ee7-8f85-db5cbff8c0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1732adf-2445-4e0f-bca9-c3845b750fe2}" ma:internalName="TaxCatchAll" ma:showField="CatchAllData" ma:web="c31c0445-cc3d-4ee7-8f85-db5cbff8c0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31c0445-cc3d-4ee7-8f85-db5cbff8c049" xsi:nil="true"/>
    <lcf76f155ced4ddcb4097134ff3c332f xmlns="968c596c-ef05-4ec1-a422-9586bf573d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B6122E-5D43-49CF-9835-9120D7DAC23B}">
  <ds:schemaRefs>
    <ds:schemaRef ds:uri="http://schemas.microsoft.com/sharepoint/v3/contenttype/forms"/>
  </ds:schemaRefs>
</ds:datastoreItem>
</file>

<file path=customXml/itemProps2.xml><?xml version="1.0" encoding="utf-8"?>
<ds:datastoreItem xmlns:ds="http://schemas.openxmlformats.org/officeDocument/2006/customXml" ds:itemID="{7FC6486B-92CC-4717-BFF2-C39BB87A0EFA}">
  <ds:schemaRefs>
    <ds:schemaRef ds:uri="968c596c-ef05-4ec1-a422-9586bf573d20"/>
    <ds:schemaRef ds:uri="c31c0445-cc3d-4ee7-8f85-db5cbff8c0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CB66B2-98FA-4B42-88BD-93C6CC1AE9E7}">
  <ds:schemaRefs>
    <ds:schemaRef ds:uri="968c596c-ef05-4ec1-a422-9586bf573d20"/>
    <ds:schemaRef ds:uri="99ace00d-d557-40d0-b8d6-fff8baf62a3e"/>
    <ds:schemaRef ds:uri="b4c20413-772b-4c10-91b2-7cce628db161"/>
    <ds:schemaRef ds:uri="c31c0445-cc3d-4ee7-8f85-db5cbff8c049"/>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9569b705-43c3-4288-a702-b5535ea1401d}" enabled="0" method="" siteId="{9569b705-43c3-4288-a702-b5535ea1401d}"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2</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SUPER NIÑO   Outlook: Impact of the Banana Supply 2026/27</vt:lpstr>
      <vt:lpstr>Extreme Weather Conditions by El Niño; La Niña</vt:lpstr>
      <vt:lpstr>Weather Models Proof Evidence of a Super Niño 2026/2027</vt:lpstr>
      <vt:lpstr>Super Niño: Impact on Banana Production Regions</vt:lpstr>
      <vt:lpstr>Climate Impact  – H2 2026 –</vt:lpstr>
      <vt:lpstr>Proposal: Joint Approach</vt:lpstr>
    </vt:vector>
  </TitlesOfParts>
  <Company>Fyffes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&amp; SUPPLY ALIGNMENT Madrid  Oct, 2023</dc:title>
  <dc:creator>Nicola Semino</dc:creator>
  <cp:revision>2</cp:revision>
  <dcterms:created xsi:type="dcterms:W3CDTF">2023-09-29T17:25:23Z</dcterms:created>
  <dcterms:modified xsi:type="dcterms:W3CDTF">2026-06-26T06:33:15Z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0x010100A2F8EB0A6D9E0544AF1197EF65914FA8</vt:lpwstr>
  </property>
  <property fmtid="{D5CDD505-2E9C-101B-9397-08002B2CF9AE}" pid="3" name="MediaServiceImageTags">
    <vt:lpwstr/>
  </property>
</Properties>
</file>